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8" r:id="rId2"/>
    <p:sldMasterId id="2147483710" r:id="rId3"/>
    <p:sldMasterId id="2147483722" r:id="rId4"/>
    <p:sldMasterId id="2147483734" r:id="rId5"/>
    <p:sldMasterId id="2147483746" r:id="rId6"/>
    <p:sldMasterId id="2147483758" r:id="rId7"/>
    <p:sldMasterId id="2147483770" r:id="rId8"/>
    <p:sldMasterId id="2147483782" r:id="rId9"/>
  </p:sldMasterIdLst>
  <p:notesMasterIdLst>
    <p:notesMasterId r:id="rId25"/>
  </p:notesMasterIdLst>
  <p:handoutMasterIdLst>
    <p:handoutMasterId r:id="rId26"/>
  </p:handoutMasterIdLst>
  <p:sldIdLst>
    <p:sldId id="272" r:id="rId10"/>
    <p:sldId id="280" r:id="rId11"/>
    <p:sldId id="271" r:id="rId12"/>
    <p:sldId id="270" r:id="rId13"/>
    <p:sldId id="279" r:id="rId14"/>
    <p:sldId id="259" r:id="rId15"/>
    <p:sldId id="260" r:id="rId16"/>
    <p:sldId id="261" r:id="rId17"/>
    <p:sldId id="274" r:id="rId18"/>
    <p:sldId id="275" r:id="rId19"/>
    <p:sldId id="277" r:id="rId20"/>
    <p:sldId id="262" r:id="rId21"/>
    <p:sldId id="263" r:id="rId22"/>
    <p:sldId id="264" r:id="rId23"/>
    <p:sldId id="276"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00CC"/>
    <a:srgbClr val="FF0000"/>
    <a:srgbClr val="FF33CC"/>
    <a:srgbClr val="FF99CC"/>
    <a:srgbClr val="FF6699"/>
    <a:srgbClr val="0066FF"/>
    <a:srgbClr val="3399FF"/>
    <a:srgbClr val="66FF33"/>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93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9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25A1B4D-FA21-49F6-A49A-29296B9F05A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BCF20B-FCE5-480F-A2FF-FDE662EF402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84E41-E4F2-422E-A46C-F145947EF290}" type="slidenum">
              <a:rPr lang="en-US"/>
              <a:pPr/>
              <a:t>6</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5F590-58F1-46F1-995D-E422FAA9A814}" type="slidenum">
              <a:rPr lang="en-US"/>
              <a:pPr/>
              <a:t>7</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7C9B7-236C-414A-9C0A-4E016DC01D8C}" type="slidenum">
              <a:rPr lang="en-US"/>
              <a:pPr/>
              <a:t>8</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5972D-7959-43C9-A0C1-0E44F71FCFCC}" type="slidenum">
              <a:rPr lang="en-US"/>
              <a:pPr/>
              <a:t>12</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5E70D-F715-4E7D-86EA-C320CAC01604}" type="slidenum">
              <a:rPr lang="en-US"/>
              <a:pPr/>
              <a:t>13</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E43497-0443-4A8A-B4D9-8EE90AAA67B2}" type="slidenum">
              <a:rPr lang="en-US"/>
              <a:pPr/>
              <a:t>14</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5D22B1E-FAC1-493B-9944-9C3F2F4A3489}"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6F546-EB0B-4C88-A593-C14EEBEC9883}"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3B50-7982-4F04-BE4E-0F5A28881652}"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5D22B1E-FAC1-493B-9944-9C3F2F4A348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CF18E-0C61-4C1B-9A02-6CB5F756E3A1}"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5D0C-EC7B-42ED-B125-DE2890C03A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6DDE-869D-4FCF-826B-901CAFE7250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80580-1A24-4ECE-BD0A-2960398114A5}"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92D74-9035-4575-9EEC-D3B398547EEA}"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01BC2-8428-4091-B05F-C116BFD9D2B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78B1F-54A4-4BE5-8E0F-8ABE98FAEF48}"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BFCF18E-0C61-4C1B-9A02-6CB5F756E3A1}"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A6293BF-B35F-4BAB-A673-A1458C4944D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l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6F546-EB0B-4C88-A593-C14EEBEC9883}"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3B50-7982-4F04-BE4E-0F5A28881652}"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55D22B1E-FAC1-493B-9944-9C3F2F4A3489}"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pull dir="l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FCF18E-0C61-4C1B-9A02-6CB5F756E3A1}"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A65D0C-EC7B-42ED-B125-DE2890C03AE4}"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pull dir="lu"/>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576DDE-869D-4FCF-826B-901CAFE7250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D80580-1A24-4ECE-BD0A-2960398114A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pull dir="lu"/>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292D74-9035-4575-9EEC-D3B398547EEA}"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D01BC2-8428-4091-B05F-C116BFD9D2B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BA65D0C-EC7B-42ED-B125-DE2890C03AE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678B1F-54A4-4BE5-8E0F-8ABE98FAEF48}"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A6293BF-B35F-4BAB-A673-A1458C4944D9}"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96F546-EB0B-4C88-A593-C14EEBEC9883}"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353B50-7982-4F04-BE4E-0F5A28881652}"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5D22B1E-FAC1-493B-9944-9C3F2F4A348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pull dir="lu"/>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FCF18E-0C61-4C1B-9A02-6CB5F756E3A1}"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A65D0C-EC7B-42ED-B125-DE2890C03AE4}"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pull dir="lu"/>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576DDE-869D-4FCF-826B-901CAFE7250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D80580-1A24-4ECE-BD0A-2960398114A5}"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292D74-9035-4575-9EEC-D3B398547EEA}"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7576DDE-869D-4FCF-826B-901CAFE7250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D01BC2-8428-4091-B05F-C116BFD9D2B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pull dir="lu"/>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678B1F-54A4-4BE5-8E0F-8ABE98FAEF48}"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6293BF-B35F-4BAB-A673-A1458C4944D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pull dir="lu"/>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96F546-EB0B-4C88-A593-C14EEBEC9883}"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353B50-7982-4F04-BE4E-0F5A28881652}"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D22B1E-FAC1-493B-9944-9C3F2F4A3489}"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FCF18E-0C61-4C1B-9A02-6CB5F756E3A1}"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65D0C-EC7B-42ED-B125-DE2890C03AE4}"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6DDE-869D-4FCF-826B-901CAFE7250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80580-1A24-4ECE-BD0A-2960398114A5}"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04D80580-1A24-4ECE-BD0A-2960398114A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pull dir="lu"/>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92D74-9035-4575-9EEC-D3B398547EEA}"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01BC2-8428-4091-B05F-C116BFD9D2B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78B1F-54A4-4BE5-8E0F-8ABE98FAEF48}"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293BF-B35F-4BAB-A673-A1458C4944D9}"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6F546-EB0B-4C88-A593-C14EEBEC9883}"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3B50-7982-4F04-BE4E-0F5A28881652}"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55D22B1E-FAC1-493B-9944-9C3F2F4A3489}"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FCF18E-0C61-4C1B-9A02-6CB5F756E3A1}"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A65D0C-EC7B-42ED-B125-DE2890C03AE4}"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576DDE-869D-4FCF-826B-901CAFE7250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92D74-9035-4575-9EEC-D3B398547EEA}"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D80580-1A24-4ECE-BD0A-2960398114A5}"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292D74-9035-4575-9EEC-D3B398547EEA}"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D01BC2-8428-4091-B05F-C116BFD9D2B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678B1F-54A4-4BE5-8E0F-8ABE98FAEF48}"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6293BF-B35F-4BAB-A673-A1458C4944D9}"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p:pull dir="lu"/>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96F546-EB0B-4C88-A593-C14EEBEC9883}"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353B50-7982-4F04-BE4E-0F5A28881652}"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D22B1E-FAC1-493B-9944-9C3F2F4A3489}"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FCF18E-0C61-4C1B-9A02-6CB5F756E3A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pull dir="lu"/>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BA65D0C-EC7B-42ED-B125-DE2890C03AE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D01BC2-8428-4091-B05F-C116BFD9D2B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576DDE-869D-4FCF-826B-901CAFE7250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D80580-1A24-4ECE-BD0A-2960398114A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292D74-9035-4575-9EEC-D3B398547EE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D01BC2-8428-4091-B05F-C116BFD9D2B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678B1F-54A4-4BE5-8E0F-8ABE98FAEF4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A6293BF-B35F-4BAB-A673-A1458C4944D9}"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96F546-EB0B-4C88-A593-C14EEBEC9883}"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2353B50-7982-4F04-BE4E-0F5A28881652}"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D22B1E-FAC1-493B-9944-9C3F2F4A34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4BFCF18E-0C61-4C1B-9A02-6CB5F756E3A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p:pull dir="l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678B1F-54A4-4BE5-8E0F-8ABE98FAEF48}"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BA65D0C-EC7B-42ED-B125-DE2890C03AE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76DDE-869D-4FCF-826B-901CAFE7250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lu"/>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D80580-1A24-4ECE-BD0A-2960398114A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pull dir="lu"/>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3A292D74-9035-4575-9EEC-D3B398547EEA}"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p:pull dir="lu"/>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D01BC2-8428-4091-B05F-C116BFD9D2B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EB678B1F-54A4-4BE5-8E0F-8ABE98FAEF4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8A6293BF-B35F-4BAB-A673-A1458C4944D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p:pull dir="lu"/>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6F546-EB0B-4C88-A593-C14EEBEC9883}"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3B50-7982-4F04-BE4E-0F5A28881652}"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5D22B1E-FAC1-493B-9944-9C3F2F4A34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A6293BF-B35F-4BAB-A673-A1458C4944D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pull dir="lu"/>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FCF18E-0C61-4C1B-9A02-6CB5F756E3A1}"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BA65D0C-EC7B-42ED-B125-DE2890C03AE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7576DDE-869D-4FCF-826B-901CAFE7250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D80580-1A24-4ECE-BD0A-2960398114A5}"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292D74-9035-4575-9EEC-D3B398547EEA}"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4D01BC2-8428-4091-B05F-C116BFD9D2BF}"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B678B1F-54A4-4BE5-8E0F-8ABE98FAEF48}"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6293BF-B35F-4BAB-A673-A1458C4944D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p:pull dir="lu"/>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996F546-EB0B-4C88-A593-C14EEBEC9883}"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2353B50-7982-4F04-BE4E-0F5A28881652}" type="slidenum">
              <a:rPr lang="en-US" smtClean="0"/>
              <a:pPr/>
              <a:t>‹#›</a:t>
            </a:fld>
            <a:endParaRPr lang="en-US"/>
          </a:p>
        </p:txBody>
      </p:sp>
    </p:spTree>
  </p:cSld>
  <p:clrMapOvr>
    <a:masterClrMapping/>
  </p:clrMapOvr>
  <p:transition>
    <p:pull dir="l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E419C5B-1F6D-489C-84A5-A242E12C04C7}"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pull dir="lu"/>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E419C5B-1F6D-489C-84A5-A242E12C04C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pull dir="lu"/>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E419C5B-1F6D-489C-84A5-A242E12C04C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pull dir="lu"/>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E419C5B-1F6D-489C-84A5-A242E12C04C7}"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pull dir="lu"/>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19C5B-1F6D-489C-84A5-A242E12C04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pull dir="l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E419C5B-1F6D-489C-84A5-A242E12C04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pull dir="lu"/>
  </p:transition>
  <p:timing>
    <p:tnLst>
      <p:par>
        <p:cTn id="1" dur="indefinite" restart="never" nodeType="tmRoot"/>
      </p:par>
    </p:tnLst>
  </p:timing>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E419C5B-1F6D-489C-84A5-A242E12C04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pull dir="lu"/>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E419C5B-1F6D-489C-84A5-A242E12C04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pull dir="lu"/>
  </p:transition>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E419C5B-1F6D-489C-84A5-A242E12C04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pull dir="lu"/>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hyperlink" Target="http://vimeo.com/groups/ultrasound" TargetMode="External"/><Relationship Id="rId2" Type="http://schemas.openxmlformats.org/officeDocument/2006/relationships/notesSlide" Target="../notesSlides/notesSlide6.xml"/><Relationship Id="rId1" Type="http://schemas.openxmlformats.org/officeDocument/2006/relationships/slideLayout" Target="../slideLayouts/slideLayout95.xml"/><Relationship Id="rId4" Type="http://schemas.openxmlformats.org/officeDocument/2006/relationships/image" Target="file:///C:\Users\VICKY\Downloads\Lung%20US%20heart%20in%20view%20in%20Ultrasound%20in%20Emergency%20Medicine%20&amp;%20Critical%20Care%20on%20Vimeo_files\5210_980.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9.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8.xml"/><Relationship Id="rId5" Type="http://schemas.openxmlformats.org/officeDocument/2006/relationships/image" Target="file:///C:\Users\VICKY\Downloads\Lung%20US%20heart%20in%20view%20in%20Ultrasound%20in%20Emergency%20Medicine%20&amp;%20Critical%20Care%20on%20Vimeo_files\5210_980.jpg" TargetMode="External"/><Relationship Id="rId4" Type="http://schemas.openxmlformats.org/officeDocument/2006/relationships/hyperlink" Target="http://vimeo.com/groups/ultrasoun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5" name="Rectangle 4"/>
          <p:cNvSpPr/>
          <p:nvPr/>
        </p:nvSpPr>
        <p:spPr>
          <a:xfrm>
            <a:off x="1295400" y="1676400"/>
            <a:ext cx="7391399" cy="3046988"/>
          </a:xfrm>
          <a:prstGeom prst="rect">
            <a:avLst/>
          </a:prstGeom>
          <a:noFill/>
        </p:spPr>
        <p:txBody>
          <a:bodyPr wrap="square" lIns="91440" tIns="45720" rIns="91440" bIns="45720">
            <a:spAutoFit/>
          </a:bodyPr>
          <a:lstStyle/>
          <a:p>
            <a:pPr algn="ctr"/>
            <a:r>
              <a:rPr lang="en-US" sz="9600" b="1" dirty="0">
                <a:ln w="10541" cmpd="sng">
                  <a:solidFill>
                    <a:schemeClr val="accent1">
                      <a:shade val="88000"/>
                      <a:satMod val="110000"/>
                    </a:schemeClr>
                  </a:solidFill>
                  <a:prstDash val="solid"/>
                </a:ln>
                <a:solidFill>
                  <a:srgbClr val="FF33CC"/>
                </a:solidFill>
              </a:rPr>
              <a:t>S</a:t>
            </a:r>
            <a:r>
              <a:rPr lang="en-US" sz="9600" b="1" cap="none" spc="0" dirty="0" smtClean="0">
                <a:ln w="10541" cmpd="sng">
                  <a:solidFill>
                    <a:schemeClr val="accent1">
                      <a:shade val="88000"/>
                      <a:satMod val="110000"/>
                    </a:schemeClr>
                  </a:solidFill>
                  <a:prstDash val="solid"/>
                </a:ln>
                <a:solidFill>
                  <a:srgbClr val="FF33CC"/>
                </a:solidFill>
                <a:effectLst/>
              </a:rPr>
              <a:t>cience in Medicine</a:t>
            </a:r>
          </a:p>
        </p:txBody>
      </p:sp>
    </p:spTree>
  </p:cSld>
  <p:clrMapOvr>
    <a:masterClrMapping/>
  </p:clrMapOvr>
  <p:transition spd="slow" advClick="0"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normAutofit/>
          </a:bodyPr>
          <a:lstStyle/>
          <a:p>
            <a:r>
              <a:rPr lang="en-US" sz="6000" dirty="0" smtClean="0">
                <a:solidFill>
                  <a:srgbClr val="FF0000"/>
                </a:solidFill>
                <a:latin typeface="Monotype Corsiva" pitchFamily="66" charset="0"/>
              </a:rPr>
              <a:t>E</a:t>
            </a:r>
            <a:r>
              <a:rPr lang="en-US" sz="6000" b="1" dirty="0" smtClean="0">
                <a:solidFill>
                  <a:srgbClr val="FF0000"/>
                </a:solidFill>
                <a:latin typeface="Monotype Corsiva" pitchFamily="66" charset="0"/>
              </a:rPr>
              <a:t>chocardiography</a:t>
            </a:r>
            <a:endParaRPr lang="en-US" sz="6000" b="1" dirty="0">
              <a:solidFill>
                <a:srgbClr val="FF0000"/>
              </a:solidFill>
              <a:latin typeface="Monotype Corsiva" pitchFamily="66" charset="0"/>
            </a:endParaRPr>
          </a:p>
        </p:txBody>
      </p:sp>
      <p:sp>
        <p:nvSpPr>
          <p:cNvPr id="3" name="Content Placeholder 2"/>
          <p:cNvSpPr>
            <a:spLocks noGrp="1"/>
          </p:cNvSpPr>
          <p:nvPr>
            <p:ph idx="1"/>
          </p:nvPr>
        </p:nvSpPr>
        <p:spPr>
          <a:xfrm>
            <a:off x="457200" y="1219200"/>
            <a:ext cx="3657600" cy="5257800"/>
          </a:xfrm>
        </p:spPr>
        <p:txBody>
          <a:bodyPr>
            <a:noAutofit/>
          </a:bodyPr>
          <a:lstStyle/>
          <a:p>
            <a:r>
              <a:rPr lang="en-US" dirty="0" smtClean="0">
                <a:solidFill>
                  <a:srgbClr val="6600CC"/>
                </a:solidFill>
                <a:latin typeface="Monotype Corsiva" pitchFamily="66" charset="0"/>
              </a:rPr>
              <a:t>The use of ultrasound waves to investigate the action of the heart is called ECHOCARDIOGRAPHY …..</a:t>
            </a:r>
          </a:p>
          <a:p>
            <a:r>
              <a:rPr lang="en-US" dirty="0" smtClean="0">
                <a:solidFill>
                  <a:srgbClr val="6600CC"/>
                </a:solidFill>
                <a:latin typeface="Monotype Corsiva" pitchFamily="66" charset="0"/>
              </a:rPr>
              <a:t>Ultrasound is also used for diagnosing heart diseases by detecting the motion of the heart wall, and even scanning the heart from inside .</a:t>
            </a:r>
          </a:p>
        </p:txBody>
      </p:sp>
      <p:pic>
        <p:nvPicPr>
          <p:cNvPr id="1026" name="Picture 2" descr="C:\Users\VICKY\Desktop\PPT PICS !!\Thefour-chambers-of-heart.jpg"/>
          <p:cNvPicPr>
            <a:picLocks noChangeAspect="1" noChangeArrowheads="1"/>
          </p:cNvPicPr>
          <p:nvPr/>
        </p:nvPicPr>
        <p:blipFill>
          <a:blip r:embed="rId2"/>
          <a:srcRect/>
          <a:stretch>
            <a:fillRect/>
          </a:stretch>
        </p:blipFill>
        <p:spPr bwMode="auto">
          <a:xfrm>
            <a:off x="4724400" y="1143000"/>
            <a:ext cx="3733800" cy="4191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300"/>
                            </p:stCondLst>
                            <p:childTnLst>
                              <p:par>
                                <p:cTn id="11" presetID="21" presetClass="entr" presetSubtype="4"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4)">
                                      <p:cBhvr>
                                        <p:cTn id="13" dur="500"/>
                                        <p:tgtEl>
                                          <p:spTgt spid="1026"/>
                                        </p:tgtEl>
                                      </p:cBhvr>
                                    </p:animEffect>
                                  </p:childTnLst>
                                </p:cTn>
                              </p:par>
                            </p:childTnLst>
                          </p:cTn>
                        </p:par>
                        <p:par>
                          <p:cTn id="14" fill="hold">
                            <p:stCondLst>
                              <p:cond delay="28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3">
                                            <p:txEl>
                                              <p:pRg st="0" end="0"/>
                                            </p:txEl>
                                          </p:spTgt>
                                        </p:tgtEl>
                                        <p:attrNameLst>
                                          <p:attrName>fill.type</p:attrName>
                                        </p:attrNameLst>
                                      </p:cBhvr>
                                      <p:to>
                                        <p:strVal val="solid"/>
                                      </p:to>
                                    </p:set>
                                  </p:childTnLst>
                                </p:cTn>
                              </p:par>
                            </p:childTnLst>
                          </p:cTn>
                        </p:par>
                        <p:par>
                          <p:cTn id="20" fill="hold">
                            <p:stCondLst>
                              <p:cond delay="612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2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5"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rgbClr val="FF33CC"/>
                </a:solidFill>
                <a:latin typeface="Algerian" pitchFamily="82" charset="0"/>
                <a:cs typeface="Arabic Typesetting" pitchFamily="66" charset="-78"/>
              </a:rPr>
              <a:t>ULTRASOUND USED TO BREAK KIDNEY STONES…..</a:t>
            </a:r>
            <a:endParaRPr lang="en-US" sz="4000" dirty="0">
              <a:solidFill>
                <a:srgbClr val="FF33CC"/>
              </a:solidFill>
              <a:latin typeface="Algerian" pitchFamily="82" charset="0"/>
              <a:cs typeface="Arabic Typesetting" pitchFamily="66" charset="-78"/>
            </a:endParaRPr>
          </a:p>
        </p:txBody>
      </p:sp>
      <p:sp>
        <p:nvSpPr>
          <p:cNvPr id="3" name="Content Placeholder 2"/>
          <p:cNvSpPr>
            <a:spLocks noGrp="1"/>
          </p:cNvSpPr>
          <p:nvPr>
            <p:ph idx="1"/>
          </p:nvPr>
        </p:nvSpPr>
        <p:spPr>
          <a:xfrm>
            <a:off x="609600" y="1828800"/>
            <a:ext cx="4419600" cy="4724400"/>
          </a:xfrm>
        </p:spPr>
        <p:txBody>
          <a:bodyPr>
            <a:normAutofit fontScale="92500"/>
          </a:bodyPr>
          <a:lstStyle/>
          <a:p>
            <a:r>
              <a:rPr lang="en-US" sz="3200" dirty="0" smtClean="0">
                <a:solidFill>
                  <a:srgbClr val="6600CC"/>
                </a:solidFill>
                <a:latin typeface="Mistral" pitchFamily="66" charset="0"/>
              </a:rPr>
              <a:t>When high frequency ultrasound waves are directed on the stones on the kidney, the strong ultrasound vibrations shake the stones so much that they ultimately break into fine grains. These fine grains of stones are so small that they pass out from the kidney along with urine.</a:t>
            </a:r>
            <a:endParaRPr lang="en-US" sz="3200" dirty="0">
              <a:solidFill>
                <a:srgbClr val="6600CC"/>
              </a:solidFill>
              <a:latin typeface="Mistral" pitchFamily="66" charset="0"/>
            </a:endParaRPr>
          </a:p>
        </p:txBody>
      </p:sp>
      <p:pic>
        <p:nvPicPr>
          <p:cNvPr id="4" name="Picture 2" descr="http://medgadgetenglish.s3.amazonaws.com/wp-content/uploads/2012/01/kidney-stone-seen-with-ultrasound-twinkling-290x290.jpg"/>
          <p:cNvPicPr>
            <a:picLocks noChangeAspect="1" noChangeArrowheads="1"/>
          </p:cNvPicPr>
          <p:nvPr/>
        </p:nvPicPr>
        <p:blipFill>
          <a:blip r:embed="rId2"/>
          <a:srcRect/>
          <a:stretch>
            <a:fillRect/>
          </a:stretch>
        </p:blipFill>
        <p:spPr bwMode="auto">
          <a:xfrm>
            <a:off x="5334000" y="1447800"/>
            <a:ext cx="3352800" cy="4876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par>
                          <p:cTn id="15" fill="hold">
                            <p:stCondLst>
                              <p:cond delay="2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3000"/>
                            </p:stCondLst>
                            <p:childTnLst>
                              <p:par>
                                <p:cTn id="23" presetID="5" presetClass="entr" presetSubtype="1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heckerboard(across)">
                                      <p:cBhvr>
                                        <p:cTn id="2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pic>
        <p:nvPicPr>
          <p:cNvPr id="17414" name="Picture 6" descr="C:\My Documents\My Pictures\10 week anim.gif"/>
          <p:cNvPicPr>
            <a:picLocks noGrp="1" noChangeAspect="1" noChangeArrowheads="1" noCrop="1"/>
          </p:cNvPicPr>
          <p:nvPr>
            <p:ph type="clipArt" sz="half" idx="4294967295"/>
          </p:nvPr>
        </p:nvPicPr>
        <p:blipFill>
          <a:blip r:embed="rId4"/>
          <a:srcRect/>
          <a:stretch>
            <a:fillRect/>
          </a:stretch>
        </p:blipFill>
        <p:spPr>
          <a:xfrm>
            <a:off x="4978400" y="2438400"/>
            <a:ext cx="4165600" cy="3124200"/>
          </a:xfrm>
          <a:noFill/>
          <a:ln/>
        </p:spPr>
      </p:pic>
      <p:sp>
        <p:nvSpPr>
          <p:cNvPr id="17411" name="Rectangle 3"/>
          <p:cNvSpPr>
            <a:spLocks noGrp="1" noChangeArrowheads="1"/>
          </p:cNvSpPr>
          <p:nvPr>
            <p:ph type="body" sz="half" idx="4294967295"/>
          </p:nvPr>
        </p:nvSpPr>
        <p:spPr>
          <a:xfrm>
            <a:off x="0" y="1752600"/>
            <a:ext cx="4267200" cy="5105400"/>
          </a:xfrm>
        </p:spPr>
        <p:txBody>
          <a:bodyPr/>
          <a:lstStyle/>
          <a:p>
            <a:pPr>
              <a:spcAft>
                <a:spcPct val="50000"/>
              </a:spcAft>
            </a:pPr>
            <a:endParaRPr lang="en-US" sz="1800" dirty="0"/>
          </a:p>
          <a:p>
            <a:endParaRPr lang="en-US" sz="1800" dirty="0"/>
          </a:p>
        </p:txBody>
      </p:sp>
      <p:sp>
        <p:nvSpPr>
          <p:cNvPr id="17410" name="Rectangle 2"/>
          <p:cNvSpPr>
            <a:spLocks noGrp="1" noChangeArrowheads="1"/>
          </p:cNvSpPr>
          <p:nvPr>
            <p:ph type="title" idx="4294967295"/>
          </p:nvPr>
        </p:nvSpPr>
        <p:spPr>
          <a:xfrm>
            <a:off x="0" y="1066800"/>
            <a:ext cx="8534400" cy="1676400"/>
          </a:xfrm>
        </p:spPr>
        <p:txBody>
          <a:bodyPr>
            <a:noAutofit/>
          </a:bodyPr>
          <a:lstStyle/>
          <a:p>
            <a:r>
              <a:rPr lang="en-GB" sz="7200" b="1" dirty="0" smtClean="0">
                <a:ln cmpd="sng">
                  <a:solidFill>
                    <a:schemeClr val="tx1"/>
                  </a:solidFill>
                  <a:prstDash val="solid"/>
                </a:ln>
                <a:solidFill>
                  <a:srgbClr val="FF0000"/>
                </a:solidFill>
                <a:latin typeface="Monotype Corsiva" pitchFamily="66" charset="0"/>
              </a:rPr>
              <a:t>D</a:t>
            </a:r>
            <a:r>
              <a:rPr lang="en-GB" sz="6000" b="1" dirty="0" smtClean="0">
                <a:ln cmpd="sng">
                  <a:solidFill>
                    <a:schemeClr val="tx1"/>
                  </a:solidFill>
                  <a:prstDash val="solid"/>
                </a:ln>
                <a:solidFill>
                  <a:srgbClr val="FF0000"/>
                </a:solidFill>
                <a:latin typeface="Monotype Corsiva" pitchFamily="66" charset="0"/>
              </a:rPr>
              <a:t>EVELOPMENT  OF </a:t>
            </a:r>
            <a:r>
              <a:rPr lang="en-GB" sz="7200" b="1" dirty="0" smtClean="0">
                <a:ln cmpd="sng">
                  <a:solidFill>
                    <a:schemeClr val="tx1"/>
                  </a:solidFill>
                  <a:prstDash val="solid"/>
                </a:ln>
                <a:solidFill>
                  <a:srgbClr val="FF0000"/>
                </a:solidFill>
                <a:latin typeface="Monotype Corsiva" pitchFamily="66" charset="0"/>
              </a:rPr>
              <a:t>FETUS ...</a:t>
            </a:r>
            <a:endParaRPr lang="en-US" sz="7200" b="1" dirty="0">
              <a:ln cmpd="sng">
                <a:solidFill>
                  <a:schemeClr val="tx1"/>
                </a:solidFill>
                <a:prstDash val="solid"/>
              </a:ln>
              <a:solidFill>
                <a:srgbClr val="FF0000"/>
              </a:solidFill>
              <a:latin typeface="Monotype Corsiva" pitchFamily="66" charset="0"/>
            </a:endParaRPr>
          </a:p>
        </p:txBody>
      </p:sp>
      <p:sp>
        <p:nvSpPr>
          <p:cNvPr id="6" name="TextBox 5"/>
          <p:cNvSpPr txBox="1"/>
          <p:nvPr/>
        </p:nvSpPr>
        <p:spPr>
          <a:xfrm>
            <a:off x="533400" y="2819400"/>
            <a:ext cx="3962400" cy="3785652"/>
          </a:xfrm>
          <a:prstGeom prst="rect">
            <a:avLst/>
          </a:prstGeom>
          <a:noFill/>
        </p:spPr>
        <p:txBody>
          <a:bodyPr wrap="square" rtlCol="0">
            <a:spAutoFit/>
          </a:bodyPr>
          <a:lstStyle/>
          <a:p>
            <a:pPr>
              <a:buClr>
                <a:srgbClr val="FF6600"/>
              </a:buClr>
              <a:buFont typeface="Wingdings" pitchFamily="2" charset="2"/>
              <a:buChar char="§"/>
            </a:pPr>
            <a:r>
              <a:rPr lang="en-US" sz="2000" b="1" dirty="0" smtClean="0">
                <a:solidFill>
                  <a:schemeClr val="tx1">
                    <a:lumMod val="95000"/>
                    <a:lumOff val="5000"/>
                  </a:schemeClr>
                </a:solidFill>
              </a:rPr>
              <a:t>Ultrasound scans are used to monitor the development of fetus (unborn baby) inside the mother’s uterus ..</a:t>
            </a:r>
          </a:p>
          <a:p>
            <a:pPr>
              <a:buClr>
                <a:srgbClr val="FF6600"/>
              </a:buClr>
              <a:buFont typeface="Wingdings" pitchFamily="2" charset="2"/>
              <a:buChar char="§"/>
            </a:pPr>
            <a:r>
              <a:rPr lang="en-US" sz="2000" b="1" dirty="0" smtClean="0">
                <a:solidFill>
                  <a:schemeClr val="tx1">
                    <a:lumMod val="95000"/>
                    <a:lumOff val="5000"/>
                  </a:schemeClr>
                </a:solidFill>
              </a:rPr>
              <a:t>The ultrasound scanner transmits ultrasound into the mother’s body and receives echoes formed by the reflection of ultrasound from inside. It is used for the examination of fetus to detect any growth abnormalities……</a:t>
            </a:r>
            <a:endParaRPr lang="en-US" sz="2000" b="1" dirty="0">
              <a:solidFill>
                <a:schemeClr val="tx1">
                  <a:lumMod val="95000"/>
                  <a:lumOff val="5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dissolve">
                                      <p:cBhvr>
                                        <p:cTn id="7" dur="500"/>
                                        <p:tgtEl>
                                          <p:spTgt spid="17414"/>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17410"/>
                                        </p:tgtEl>
                                        <p:attrNameLst>
                                          <p:attrName>style.visibility</p:attrName>
                                        </p:attrNameLst>
                                      </p:cBhvr>
                                      <p:to>
                                        <p:strVal val="visible"/>
                                      </p:to>
                                    </p:set>
                                    <p:anim calcmode="lin" valueType="num">
                                      <p:cBhvr>
                                        <p:cTn id="11" dur="1000" fill="hold"/>
                                        <p:tgtEl>
                                          <p:spTgt spid="17410"/>
                                        </p:tgtEl>
                                        <p:attrNameLst>
                                          <p:attrName>ppt_w</p:attrName>
                                        </p:attrNameLst>
                                      </p:cBhvr>
                                      <p:tavLst>
                                        <p:tav tm="0">
                                          <p:val>
                                            <p:fltVal val="0"/>
                                          </p:val>
                                        </p:tav>
                                        <p:tav tm="100000">
                                          <p:val>
                                            <p:strVal val="#ppt_w"/>
                                          </p:val>
                                        </p:tav>
                                      </p:tavLst>
                                    </p:anim>
                                    <p:anim calcmode="lin" valueType="num">
                                      <p:cBhvr>
                                        <p:cTn id="12" dur="1000" fill="hold"/>
                                        <p:tgtEl>
                                          <p:spTgt spid="17410"/>
                                        </p:tgtEl>
                                        <p:attrNameLst>
                                          <p:attrName>ppt_h</p:attrName>
                                        </p:attrNameLst>
                                      </p:cBhvr>
                                      <p:tavLst>
                                        <p:tav tm="0">
                                          <p:val>
                                            <p:fltVal val="0"/>
                                          </p:val>
                                        </p:tav>
                                        <p:tav tm="100000">
                                          <p:val>
                                            <p:strVal val="#ppt_h"/>
                                          </p:val>
                                        </p:tav>
                                      </p:tavLst>
                                    </p:anim>
                                    <p:anim calcmode="lin" valueType="num">
                                      <p:cBhvr>
                                        <p:cTn id="13" dur="1000" fill="hold"/>
                                        <p:tgtEl>
                                          <p:spTgt spid="17410"/>
                                        </p:tgtEl>
                                        <p:attrNameLst>
                                          <p:attrName>style.rotation</p:attrName>
                                        </p:attrNameLst>
                                      </p:cBhvr>
                                      <p:tavLst>
                                        <p:tav tm="0">
                                          <p:val>
                                            <p:fltVal val="90"/>
                                          </p:val>
                                        </p:tav>
                                        <p:tav tm="100000">
                                          <p:val>
                                            <p:fltVal val="0"/>
                                          </p:val>
                                        </p:tav>
                                      </p:tavLst>
                                    </p:anim>
                                    <p:animEffect transition="in" filter="fade">
                                      <p:cBhvr>
                                        <p:cTn id="14" dur="1000"/>
                                        <p:tgtEl>
                                          <p:spTgt spid="17410"/>
                                        </p:tgtEl>
                                      </p:cBhvr>
                                    </p:animEffect>
                                  </p:childTnLst>
                                </p:cTn>
                              </p:par>
                            </p:childTnLst>
                          </p:cTn>
                        </p:par>
                        <p:par>
                          <p:cTn id="15" fill="hold">
                            <p:stCondLst>
                              <p:cond delay="25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0" y="2057400"/>
            <a:ext cx="5638800" cy="1143000"/>
          </a:xfrm>
        </p:spPr>
        <p:txBody>
          <a:bodyPr>
            <a:noAutofit/>
          </a:bodyPr>
          <a:lstStyle/>
          <a:p>
            <a:pPr>
              <a:spcAft>
                <a:spcPct val="50000"/>
              </a:spcAft>
            </a:pPr>
            <a:r>
              <a:rPr lang="en-GB" sz="3200" b="1" dirty="0" smtClean="0">
                <a:solidFill>
                  <a:srgbClr val="FF33CC"/>
                </a:solidFill>
                <a:latin typeface="Brush Script MT" pitchFamily="66" charset="0"/>
              </a:rPr>
              <a:t>Ultrasound is very safe.  There is no firm evidence that it does any harm to the body (or the baby in the case of pregnancy scans).</a:t>
            </a:r>
          </a:p>
          <a:p>
            <a:pPr>
              <a:spcAft>
                <a:spcPct val="50000"/>
              </a:spcAft>
            </a:pPr>
            <a:r>
              <a:rPr lang="en-GB" sz="3200" b="1" dirty="0" smtClean="0">
                <a:solidFill>
                  <a:srgbClr val="FF33CC"/>
                </a:solidFill>
                <a:latin typeface="Brush Script MT" pitchFamily="66" charset="0"/>
              </a:rPr>
              <a:t>X-rays are potentially dangerous, particularly to young children and pregnant women (they damage the unborn baby).</a:t>
            </a:r>
            <a:endParaRPr lang="en-US" sz="3200" b="1" dirty="0">
              <a:solidFill>
                <a:srgbClr val="FF33CC"/>
              </a:solidFill>
              <a:latin typeface="Brush Script MT" pitchFamily="66" charset="0"/>
            </a:endParaRPr>
          </a:p>
        </p:txBody>
      </p:sp>
      <p:sp>
        <p:nvSpPr>
          <p:cNvPr id="18434" name="Rectangle 2"/>
          <p:cNvSpPr>
            <a:spLocks noGrp="1" noChangeArrowheads="1"/>
          </p:cNvSpPr>
          <p:nvPr>
            <p:ph type="title" idx="4294967295"/>
          </p:nvPr>
        </p:nvSpPr>
        <p:spPr>
          <a:xfrm>
            <a:off x="1143000" y="762000"/>
            <a:ext cx="8001000" cy="1143000"/>
          </a:xfrm>
        </p:spPr>
        <p:txBody>
          <a:bodyPr/>
          <a:lstStyle/>
          <a:p>
            <a:r>
              <a:rPr lang="en-GB" dirty="0">
                <a:solidFill>
                  <a:srgbClr val="0000FF"/>
                </a:solidFill>
                <a:latin typeface="Script MT Bold" pitchFamily="66" charset="0"/>
                <a:cs typeface="Times New Roman" pitchFamily="18" charset="0"/>
              </a:rPr>
              <a:t>Why Use Ultrasound?</a:t>
            </a:r>
            <a:endParaRPr lang="en-US" dirty="0">
              <a:solidFill>
                <a:srgbClr val="0000FF"/>
              </a:solidFill>
              <a:latin typeface="Script MT Bold" pitchFamily="66" charset="0"/>
              <a:cs typeface="Times New Roman" pitchFamily="18" charset="0"/>
            </a:endParaRPr>
          </a:p>
        </p:txBody>
      </p:sp>
      <p:pic>
        <p:nvPicPr>
          <p:cNvPr id="4" name="Picture 3" descr="http://t3.gstatic.com/images?q=tbn:ANd9GcTyBFr2rXE5AWsrGxCof7hSk_Z-dzvxOWhI6ibBwxKvBRPG7tX0tOgRgE0"/>
          <p:cNvPicPr/>
          <p:nvPr/>
        </p:nvPicPr>
        <p:blipFill>
          <a:blip r:embed="rId3"/>
          <a:srcRect/>
          <a:stretch>
            <a:fillRect/>
          </a:stretch>
        </p:blipFill>
        <p:spPr bwMode="auto">
          <a:xfrm>
            <a:off x="5867400" y="2438400"/>
            <a:ext cx="312420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29" presetClass="entr" presetSubtype="0" fill="hold" nodeType="after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 calcmode="lin" valueType="num">
                                      <p:cBhvr>
                                        <p:cTn id="19" dur="1000" fill="hold"/>
                                        <p:tgtEl>
                                          <p:spTgt spid="18435">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1843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8435">
                                            <p:txEl>
                                              <p:pRg st="0" end="0"/>
                                            </p:txEl>
                                          </p:spTgt>
                                        </p:tgtEl>
                                      </p:cBhvr>
                                    </p:animEffect>
                                  </p:childTnLst>
                                </p:cTn>
                              </p:par>
                            </p:childTnLst>
                          </p:cTn>
                        </p:par>
                        <p:par>
                          <p:cTn id="22" fill="hold">
                            <p:stCondLst>
                              <p:cond delay="2000"/>
                            </p:stCondLst>
                            <p:childTnLst>
                              <p:par>
                                <p:cTn id="23" presetID="29" presetClass="entr" presetSubtype="0" fill="hold" nodeType="afterEffect">
                                  <p:stCondLst>
                                    <p:cond delay="0"/>
                                  </p:stCondLst>
                                  <p:childTnLst>
                                    <p:set>
                                      <p:cBhvr>
                                        <p:cTn id="24" dur="1" fill="hold">
                                          <p:stCondLst>
                                            <p:cond delay="0"/>
                                          </p:stCondLst>
                                        </p:cTn>
                                        <p:tgtEl>
                                          <p:spTgt spid="18435">
                                            <p:txEl>
                                              <p:pRg st="1" end="1"/>
                                            </p:txEl>
                                          </p:spTgt>
                                        </p:tgtEl>
                                        <p:attrNameLst>
                                          <p:attrName>style.visibility</p:attrName>
                                        </p:attrNameLst>
                                      </p:cBhvr>
                                      <p:to>
                                        <p:strVal val="visible"/>
                                      </p:to>
                                    </p:set>
                                    <p:anim calcmode="lin" valueType="num">
                                      <p:cBhvr>
                                        <p:cTn id="25" dur="1000" fill="hold"/>
                                        <p:tgtEl>
                                          <p:spTgt spid="18435">
                                            <p:txEl>
                                              <p:pRg st="1" end="1"/>
                                            </p:txEl>
                                          </p:spTgt>
                                        </p:tgtEl>
                                        <p:attrNameLst>
                                          <p:attrName>ppt_x</p:attrName>
                                        </p:attrNameLst>
                                      </p:cBhvr>
                                      <p:tavLst>
                                        <p:tav tm="0">
                                          <p:val>
                                            <p:strVal val="#ppt_x-.2"/>
                                          </p:val>
                                        </p:tav>
                                        <p:tav tm="100000">
                                          <p:val>
                                            <p:strVal val="#ppt_x"/>
                                          </p:val>
                                        </p:tav>
                                      </p:tavLst>
                                    </p:anim>
                                    <p:anim calcmode="lin" valueType="num">
                                      <p:cBhvr>
                                        <p:cTn id="26" dur="1000" fill="hold"/>
                                        <p:tgtEl>
                                          <p:spTgt spid="1843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4294967295"/>
          </p:nvPr>
        </p:nvSpPr>
        <p:spPr>
          <a:xfrm>
            <a:off x="0" y="1676400"/>
            <a:ext cx="8001000" cy="3733800"/>
          </a:xfrm>
        </p:spPr>
        <p:txBody>
          <a:bodyPr/>
          <a:lstStyle/>
          <a:p>
            <a:pPr>
              <a:spcAft>
                <a:spcPct val="50000"/>
              </a:spcAft>
            </a:pPr>
            <a:r>
              <a:rPr lang="en-GB" sz="2400" dirty="0">
                <a:solidFill>
                  <a:srgbClr val="008000"/>
                </a:solidFill>
              </a:rPr>
              <a:t>Medical ultrasound systems use very high frequencies - several megahertz (mega means million or 10</a:t>
            </a:r>
            <a:r>
              <a:rPr lang="en-GB" sz="2400" baseline="30000" dirty="0">
                <a:solidFill>
                  <a:srgbClr val="008000"/>
                </a:solidFill>
              </a:rPr>
              <a:t>6</a:t>
            </a:r>
            <a:r>
              <a:rPr lang="en-GB" sz="2400" dirty="0">
                <a:solidFill>
                  <a:srgbClr val="008000"/>
                </a:solidFill>
              </a:rPr>
              <a:t>).</a:t>
            </a:r>
          </a:p>
          <a:p>
            <a:pPr>
              <a:spcAft>
                <a:spcPct val="50000"/>
              </a:spcAft>
            </a:pPr>
            <a:r>
              <a:rPr lang="en-GB" sz="2400" dirty="0">
                <a:solidFill>
                  <a:srgbClr val="008000"/>
                </a:solidFill>
              </a:rPr>
              <a:t>A sound is a wave it has all the usual wave properties (reflection, refraction, diffraction).  Ultrasound imaging makes use of the fact that sound can be reflected.</a:t>
            </a:r>
          </a:p>
          <a:p>
            <a:pPr>
              <a:spcAft>
                <a:spcPct val="50000"/>
              </a:spcAft>
            </a:pPr>
            <a:r>
              <a:rPr lang="en-GB" sz="2400" dirty="0">
                <a:solidFill>
                  <a:srgbClr val="008000"/>
                </a:solidFill>
              </a:rPr>
              <a:t>The idea is just like that used in radar and sonar.</a:t>
            </a:r>
            <a:endParaRPr lang="en-US" sz="2400" dirty="0">
              <a:solidFill>
                <a:srgbClr val="008000"/>
              </a:solidFill>
            </a:endParaRPr>
          </a:p>
        </p:txBody>
      </p:sp>
      <p:sp>
        <p:nvSpPr>
          <p:cNvPr id="22530" name="Rectangle 2"/>
          <p:cNvSpPr>
            <a:spLocks noGrp="1" noChangeArrowheads="1"/>
          </p:cNvSpPr>
          <p:nvPr>
            <p:ph type="title" idx="4294967295"/>
          </p:nvPr>
        </p:nvSpPr>
        <p:spPr>
          <a:xfrm>
            <a:off x="457200" y="228600"/>
            <a:ext cx="8001000" cy="1143000"/>
          </a:xfrm>
        </p:spPr>
        <p:txBody>
          <a:bodyPr>
            <a:noAutofit/>
          </a:bodyPr>
          <a:lstStyle/>
          <a:p>
            <a:r>
              <a:rPr lang="en-GB" sz="7200" b="1" dirty="0">
                <a:solidFill>
                  <a:srgbClr val="8E0A59"/>
                </a:solidFill>
                <a:latin typeface="Palace Script MT" pitchFamily="66" charset="0"/>
                <a:cs typeface="Times New Roman" pitchFamily="18" charset="0"/>
              </a:rPr>
              <a:t>How Does It Work?</a:t>
            </a:r>
            <a:endParaRPr lang="en-US" sz="7200" b="1" dirty="0">
              <a:solidFill>
                <a:srgbClr val="8E0A59"/>
              </a:solidFill>
              <a:latin typeface="Palace Script MT" pitchFamily="66" charset="0"/>
              <a:cs typeface="Times New Roman" pitchFamily="18" charset="0"/>
            </a:endParaRPr>
          </a:p>
        </p:txBody>
      </p:sp>
      <p:pic>
        <p:nvPicPr>
          <p:cNvPr id="4" name="Picture 3" descr="Ultrasound in Emergency Medicine &amp; Critical Care">
            <a:hlinkClick r:id="rId3" tooltip="&quot;Ultrasound in Emergency Medicine &amp; Critical Care&quot; "/>
          </p:cNvPr>
          <p:cNvPicPr/>
          <p:nvPr/>
        </p:nvPicPr>
        <p:blipFill>
          <a:blip r:link="rId4"/>
          <a:srcRect/>
          <a:stretch>
            <a:fillRect/>
          </a:stretch>
        </p:blipFill>
        <p:spPr bwMode="auto">
          <a:xfrm>
            <a:off x="457200" y="4953000"/>
            <a:ext cx="7010400" cy="1592424"/>
          </a:xfrm>
          <a:prstGeom prst="rect">
            <a:avLst/>
          </a:prstGeom>
          <a:noFill/>
          <a:ln w="9525">
            <a:noFill/>
            <a:miter lim="800000"/>
            <a:headEnd/>
            <a:tailEnd/>
          </a:ln>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anim calcmode="lin" valueType="num">
                                      <p:cBhvr>
                                        <p:cTn id="8" dur="2000" fill="hold"/>
                                        <p:tgtEl>
                                          <p:spTgt spid="22530"/>
                                        </p:tgtEl>
                                        <p:attrNameLst>
                                          <p:attrName>ppt_w</p:attrName>
                                        </p:attrNameLst>
                                      </p:cBhvr>
                                      <p:tavLst>
                                        <p:tav tm="0" fmla="#ppt_w*sin(2.5*pi*$)">
                                          <p:val>
                                            <p:fltVal val="0"/>
                                          </p:val>
                                        </p:tav>
                                        <p:tav tm="100000">
                                          <p:val>
                                            <p:fltVal val="1"/>
                                          </p:val>
                                        </p:tav>
                                      </p:tavLst>
                                    </p:anim>
                                    <p:anim calcmode="lin" valueType="num">
                                      <p:cBhvr>
                                        <p:cTn id="9" dur="2000" fill="hold"/>
                                        <p:tgtEl>
                                          <p:spTgt spid="22530"/>
                                        </p:tgtEl>
                                        <p:attrNameLst>
                                          <p:attrName>ppt_h</p:attrName>
                                        </p:attrNameLst>
                                      </p:cBhvr>
                                      <p:tavLst>
                                        <p:tav tm="0">
                                          <p:val>
                                            <p:strVal val="#ppt_h"/>
                                          </p:val>
                                        </p:tav>
                                        <p:tav tm="100000">
                                          <p:val>
                                            <p:strVal val="#ppt_h"/>
                                          </p:val>
                                        </p:tav>
                                      </p:tavLst>
                                    </p:anim>
                                  </p:childTnLst>
                                </p:cTn>
                              </p:par>
                            </p:childTnLst>
                          </p:cTn>
                        </p:par>
                        <p:par>
                          <p:cTn id="10" fill="hold">
                            <p:stCondLst>
                              <p:cond delay="4600"/>
                            </p:stCondLst>
                            <p:childTnLst>
                              <p:par>
                                <p:cTn id="11" presetID="2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gtEl>
                                      </p:cBhvr>
                                    </p:animEffect>
                                  </p:childTnLst>
                                </p:cTn>
                              </p:par>
                            </p:childTnLst>
                          </p:cTn>
                        </p:par>
                        <p:par>
                          <p:cTn id="21" fill="hold">
                            <p:stCondLst>
                              <p:cond delay="5600"/>
                            </p:stCondLst>
                            <p:childTnLst>
                              <p:par>
                                <p:cTn id="22" presetID="2" presetClass="entr" presetSubtype="4" fill="hold" grpId="0" nodeType="afterEffect">
                                  <p:stCondLst>
                                    <p:cond delay="0"/>
                                  </p:stCondLst>
                                  <p:childTnLst>
                                    <p:set>
                                      <p:cBhvr>
                                        <p:cTn id="23" dur="1" fill="hold">
                                          <p:stCondLst>
                                            <p:cond delay="0"/>
                                          </p:stCondLst>
                                        </p:cTn>
                                        <p:tgtEl>
                                          <p:spTgt spid="22531">
                                            <p:txEl>
                                              <p:pRg st="0" end="0"/>
                                            </p:txEl>
                                          </p:spTgt>
                                        </p:tgtEl>
                                        <p:attrNameLst>
                                          <p:attrName>style.visibility</p:attrName>
                                        </p:attrNameLst>
                                      </p:cBhvr>
                                      <p:to>
                                        <p:strVal val="visible"/>
                                      </p:to>
                                    </p:set>
                                    <p:anim calcmode="lin" valueType="num">
                                      <p:cBhvr additive="base">
                                        <p:cTn id="24"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6100"/>
                            </p:stCondLst>
                            <p:childTnLst>
                              <p:par>
                                <p:cTn id="27" presetID="2" presetClass="entr" presetSubtype="4" fill="hold" grpId="0" nodeType="afterEffect">
                                  <p:stCondLst>
                                    <p:cond delay="0"/>
                                  </p:stCondLst>
                                  <p:childTnLst>
                                    <p:set>
                                      <p:cBhvr>
                                        <p:cTn id="28" dur="1" fill="hold">
                                          <p:stCondLst>
                                            <p:cond delay="0"/>
                                          </p:stCondLst>
                                        </p:cTn>
                                        <p:tgtEl>
                                          <p:spTgt spid="22531">
                                            <p:txEl>
                                              <p:pRg st="1" end="1"/>
                                            </p:txEl>
                                          </p:spTgt>
                                        </p:tgtEl>
                                        <p:attrNameLst>
                                          <p:attrName>style.visibility</p:attrName>
                                        </p:attrNameLst>
                                      </p:cBhvr>
                                      <p:to>
                                        <p:strVal val="visible"/>
                                      </p:to>
                                    </p:set>
                                    <p:anim calcmode="lin" valueType="num">
                                      <p:cBhvr additive="base">
                                        <p:cTn id="29"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6600"/>
                            </p:stCondLst>
                            <p:childTnLst>
                              <p:par>
                                <p:cTn id="32" presetID="2" presetClass="entr" presetSubtype="4" fill="hold" grpId="0" nodeType="afterEffect">
                                  <p:stCondLst>
                                    <p:cond delay="0"/>
                                  </p:stCondLst>
                                  <p:childTnLst>
                                    <p:set>
                                      <p:cBhvr>
                                        <p:cTn id="33" dur="1" fill="hold">
                                          <p:stCondLst>
                                            <p:cond delay="0"/>
                                          </p:stCondLst>
                                        </p:cTn>
                                        <p:tgtEl>
                                          <p:spTgt spid="22531">
                                            <p:txEl>
                                              <p:pRg st="2" end="2"/>
                                            </p:txEl>
                                          </p:spTgt>
                                        </p:tgtEl>
                                        <p:attrNameLst>
                                          <p:attrName>style.visibility</p:attrName>
                                        </p:attrNameLst>
                                      </p:cBhvr>
                                      <p:to>
                                        <p:strVal val="visible"/>
                                      </p:to>
                                    </p:set>
                                    <p:anim calcmode="lin" valueType="num">
                                      <p:cBhvr additive="base">
                                        <p:cTn id="34"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2971800"/>
          </a:xfrm>
        </p:spPr>
        <p:txBody>
          <a:bodyPr>
            <a:noAutofit/>
          </a:bodyPr>
          <a:lstStyle/>
          <a:p>
            <a:r>
              <a:rPr lang="en-US" sz="10000" dirty="0" smtClean="0">
                <a:solidFill>
                  <a:srgbClr val="0066FF"/>
                </a:solidFill>
                <a:latin typeface="Lucida Calligraphy" pitchFamily="66" charset="0"/>
              </a:rPr>
              <a:t>Thank you……..</a:t>
            </a:r>
            <a:endParaRPr lang="en-US" sz="10000" dirty="0">
              <a:solidFill>
                <a:srgbClr val="0066FF"/>
              </a:solidFill>
              <a:latin typeface="Lucida Calligraphy" pitchFamily="66" charset="0"/>
            </a:endParaRPr>
          </a:p>
        </p:txBody>
      </p:sp>
      <p:sp>
        <p:nvSpPr>
          <p:cNvPr id="3" name="TextBox 2"/>
          <p:cNvSpPr txBox="1"/>
          <p:nvPr/>
        </p:nvSpPr>
        <p:spPr>
          <a:xfrm>
            <a:off x="3962400" y="3200400"/>
            <a:ext cx="4800600" cy="3785652"/>
          </a:xfrm>
          <a:prstGeom prst="rect">
            <a:avLst/>
          </a:prstGeom>
          <a:noFill/>
        </p:spPr>
        <p:txBody>
          <a:bodyPr wrap="square" rtlCol="0">
            <a:spAutoFit/>
          </a:bodyPr>
          <a:lstStyle/>
          <a:p>
            <a:r>
              <a:rPr lang="en-US" sz="3600" dirty="0" smtClean="0">
                <a:solidFill>
                  <a:srgbClr val="6600CC"/>
                </a:solidFill>
              </a:rPr>
              <a:t>Made by : </a:t>
            </a:r>
          </a:p>
          <a:p>
            <a:r>
              <a:rPr lang="en-US" sz="3600" dirty="0" err="1" smtClean="0">
                <a:solidFill>
                  <a:srgbClr val="6600CC"/>
                </a:solidFill>
              </a:rPr>
              <a:t>Yankita</a:t>
            </a:r>
            <a:endParaRPr lang="en-US" sz="3600" dirty="0" smtClean="0">
              <a:solidFill>
                <a:srgbClr val="6600CC"/>
              </a:solidFill>
            </a:endParaRPr>
          </a:p>
          <a:p>
            <a:r>
              <a:rPr lang="en-US" sz="3600" dirty="0" smtClean="0">
                <a:solidFill>
                  <a:srgbClr val="6600CC"/>
                </a:solidFill>
              </a:rPr>
              <a:t>Tanya </a:t>
            </a:r>
            <a:r>
              <a:rPr lang="en-US" sz="3600" dirty="0" err="1" smtClean="0">
                <a:solidFill>
                  <a:srgbClr val="6600CC"/>
                </a:solidFill>
              </a:rPr>
              <a:t>Arora</a:t>
            </a:r>
            <a:endParaRPr lang="en-US" sz="3600" dirty="0" smtClean="0">
              <a:solidFill>
                <a:srgbClr val="6600CC"/>
              </a:solidFill>
            </a:endParaRPr>
          </a:p>
          <a:p>
            <a:r>
              <a:rPr lang="en-US" sz="3600" dirty="0" err="1" smtClean="0">
                <a:solidFill>
                  <a:srgbClr val="6600CC"/>
                </a:solidFill>
              </a:rPr>
              <a:t>Varnisha</a:t>
            </a:r>
            <a:r>
              <a:rPr lang="en-US" sz="3600" dirty="0" smtClean="0">
                <a:solidFill>
                  <a:srgbClr val="6600CC"/>
                </a:solidFill>
              </a:rPr>
              <a:t> </a:t>
            </a:r>
            <a:r>
              <a:rPr lang="en-US" sz="3600" dirty="0" err="1" smtClean="0">
                <a:solidFill>
                  <a:srgbClr val="6600CC"/>
                </a:solidFill>
              </a:rPr>
              <a:t>Kalra</a:t>
            </a:r>
            <a:endParaRPr lang="en-US" sz="3600" dirty="0" smtClean="0">
              <a:solidFill>
                <a:srgbClr val="6600CC"/>
              </a:solidFill>
            </a:endParaRPr>
          </a:p>
          <a:p>
            <a:r>
              <a:rPr lang="en-US" sz="3600" dirty="0" err="1" smtClean="0">
                <a:solidFill>
                  <a:srgbClr val="6600CC"/>
                </a:solidFill>
              </a:rPr>
              <a:t>Akansha</a:t>
            </a:r>
            <a:r>
              <a:rPr lang="en-US" sz="3600" dirty="0" smtClean="0">
                <a:solidFill>
                  <a:srgbClr val="6600CC"/>
                </a:solidFill>
              </a:rPr>
              <a:t> </a:t>
            </a:r>
            <a:r>
              <a:rPr lang="en-US" sz="3600" dirty="0" err="1" smtClean="0">
                <a:solidFill>
                  <a:srgbClr val="6600CC"/>
                </a:solidFill>
              </a:rPr>
              <a:t>Manocha</a:t>
            </a:r>
            <a:endParaRPr lang="en-US" sz="3600" dirty="0" smtClean="0">
              <a:solidFill>
                <a:srgbClr val="6600CC"/>
              </a:solidFill>
            </a:endParaRPr>
          </a:p>
          <a:p>
            <a:r>
              <a:rPr lang="en-US" sz="3600" dirty="0" smtClean="0">
                <a:solidFill>
                  <a:srgbClr val="6600CC"/>
                </a:solidFill>
              </a:rPr>
              <a:t> </a:t>
            </a:r>
          </a:p>
          <a:p>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5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3"/>
                                        </p:tgtEl>
                                        <p:attrNameLst>
                                          <p:attrName>style.visibility</p:attrName>
                                        </p:attrNameLst>
                                      </p:cBhvr>
                                      <p:to>
                                        <p:strVal val="visible"/>
                                      </p:to>
                                    </p:set>
                                    <p:anim calcmode="discrete" valueType="clr">
                                      <p:cBhvr override="childStyle">
                                        <p:cTn id="15"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
                                        </p:tgtEl>
                                        <p:attrNameLst>
                                          <p:attrName>fillcolor</p:attrName>
                                        </p:attrNameLst>
                                      </p:cBhvr>
                                      <p:tavLst>
                                        <p:tav tm="0">
                                          <p:val>
                                            <p:clrVal>
                                              <a:schemeClr val="accent2"/>
                                            </p:clrVal>
                                          </p:val>
                                        </p:tav>
                                        <p:tav tm="50000">
                                          <p:val>
                                            <p:clrVal>
                                              <a:schemeClr val="hlink"/>
                                            </p:clrVal>
                                          </p:val>
                                        </p:tav>
                                      </p:tavLst>
                                    </p:anim>
                                    <p:set>
                                      <p:cBhvr>
                                        <p:cTn id="17"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1752600" y="2514600"/>
            <a:ext cx="4572000" cy="3785652"/>
          </a:xfrm>
          <a:prstGeom prst="rect">
            <a:avLst/>
          </a:prstGeom>
        </p:spPr>
        <p:txBody>
          <a:bodyPr>
            <a:spAutoFit/>
          </a:bodyPr>
          <a:lstStyle/>
          <a:p>
            <a:r>
              <a:rPr lang="en-US" b="1" dirty="0" smtClean="0">
                <a:solidFill>
                  <a:schemeClr val="bg1"/>
                </a:solidFill>
                <a:latin typeface="Monotype Corsiva" pitchFamily="66" charset="0"/>
              </a:rPr>
              <a:t>Science (from Latin </a:t>
            </a:r>
            <a:r>
              <a:rPr lang="en-US" b="1" dirty="0" err="1" smtClean="0">
                <a:solidFill>
                  <a:schemeClr val="bg1"/>
                </a:solidFill>
                <a:latin typeface="Monotype Corsiva" pitchFamily="66" charset="0"/>
              </a:rPr>
              <a:t>scientia</a:t>
            </a:r>
            <a:r>
              <a:rPr lang="en-US" b="1" dirty="0" smtClean="0">
                <a:solidFill>
                  <a:schemeClr val="bg1"/>
                </a:solidFill>
                <a:latin typeface="Monotype Corsiva" pitchFamily="66" charset="0"/>
              </a:rPr>
              <a:t>, meaning "knowledge") is a systematic enterprise that builds and organizes knowledge in the form of testable explanations and predictions about the universe</a:t>
            </a:r>
            <a:r>
              <a:rPr lang="en-US" b="1" dirty="0" smtClean="0">
                <a:solidFill>
                  <a:schemeClr val="bg1"/>
                </a:solidFill>
                <a:latin typeface="Monotype Corsiva" pitchFamily="66" charset="0"/>
              </a:rPr>
              <a:t>. </a:t>
            </a:r>
            <a:r>
              <a:rPr lang="en-US" b="1" dirty="0" smtClean="0">
                <a:solidFill>
                  <a:schemeClr val="bg1"/>
                </a:solidFill>
                <a:latin typeface="Monotype Corsiva" pitchFamily="66" charset="0"/>
              </a:rPr>
              <a:t>In an older and closely related meaning (found, for example, in Aristotle), "science" refers to the body of reliable knowledge itself, of the type that can be logically and rationally explained</a:t>
            </a:r>
            <a:endParaRPr lang="en-US" b="1" dirty="0">
              <a:solidFill>
                <a:schemeClr val="bg1"/>
              </a:solidFill>
              <a:latin typeface="Monotype Corsiva" pitchFamily="66" charset="0"/>
            </a:endParaRPr>
          </a:p>
        </p:txBody>
      </p:sp>
      <p:sp>
        <p:nvSpPr>
          <p:cNvPr id="5" name="TextBox 4"/>
          <p:cNvSpPr txBox="1"/>
          <p:nvPr/>
        </p:nvSpPr>
        <p:spPr>
          <a:xfrm>
            <a:off x="2438400" y="152400"/>
            <a:ext cx="4028988" cy="1569660"/>
          </a:xfrm>
          <a:prstGeom prst="rect">
            <a:avLst/>
          </a:prstGeom>
          <a:blipFill>
            <a:blip r:embed="rId3"/>
            <a:tile tx="0" ty="0" sx="100000" sy="100000" flip="none" algn="tl"/>
          </a:blipFill>
          <a:effectLst>
            <a:innerShdw blurRad="63500" dist="50800">
              <a:schemeClr val="tx1">
                <a:alpha val="50000"/>
              </a:schemeClr>
            </a:innerShdw>
          </a:effectLst>
        </p:spPr>
        <p:txBody>
          <a:bodyPr wrap="none" rtlCol="0">
            <a:spAutoFit/>
            <a:scene3d>
              <a:camera prst="orthographicFront"/>
              <a:lightRig rig="sunset" dir="t"/>
            </a:scene3d>
            <a:sp3d extrusionH="844550" contourW="50800" prstMaterial="metal">
              <a:bevelT w="50800" h="38100"/>
              <a:bevelB w="82550" h="38100" prst="coolSlant"/>
              <a:extrusionClr>
                <a:schemeClr val="tx1"/>
              </a:extrusionClr>
              <a:contourClr>
                <a:srgbClr val="FFC000"/>
              </a:contourClr>
            </a:sp3d>
          </a:bodyPr>
          <a:lstStyle/>
          <a:p>
            <a:r>
              <a:rPr lang="en-US" sz="7200" dirty="0" smtClean="0">
                <a:ln cmpd="sng">
                  <a:gradFill flip="none" rotWithShape="1">
                    <a:gsLst>
                      <a:gs pos="0">
                        <a:srgbClr val="FFC000"/>
                      </a:gs>
                      <a:gs pos="50000">
                        <a:schemeClr val="accent1">
                          <a:tint val="44500"/>
                          <a:satMod val="160000"/>
                        </a:schemeClr>
                      </a:gs>
                      <a:gs pos="100000">
                        <a:schemeClr val="accent1">
                          <a:tint val="23500"/>
                          <a:satMod val="160000"/>
                        </a:schemeClr>
                      </a:gs>
                    </a:gsLst>
                    <a:lin ang="8100000" scaled="1"/>
                    <a:tileRect/>
                  </a:gradFill>
                </a:ln>
                <a:solidFill>
                  <a:srgbClr val="FF0000"/>
                </a:solidFill>
                <a:effectLst>
                  <a:innerShdw blurRad="63500" dist="50800">
                    <a:srgbClr val="FFC000">
                      <a:alpha val="50000"/>
                    </a:srgbClr>
                  </a:innerShdw>
                </a:effectLst>
                <a:latin typeface="Script MT Bold" pitchFamily="66" charset="0"/>
              </a:rPr>
              <a:t>SCIENCE</a:t>
            </a: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1000"/>
                                        <p:tgtEl>
                                          <p:spTgt spid="5"/>
                                        </p:tgtEl>
                                      </p:cBhvr>
                                    </p:animEffect>
                                  </p:childTnLst>
                                </p:cTn>
                              </p:par>
                            </p:childTnLst>
                          </p:cTn>
                        </p:par>
                        <p:par>
                          <p:cTn id="8" fill="hold">
                            <p:stCondLst>
                              <p:cond delay="1000"/>
                            </p:stCondLst>
                            <p:childTnLst>
                              <p:par>
                                <p:cTn id="9" presetID="27" presetClass="entr" presetSubtype="0" fill="hold" grpId="0" nodeType="afterEffect">
                                  <p:stCondLst>
                                    <p:cond delay="500"/>
                                  </p:stCondLst>
                                  <p:iterate type="lt">
                                    <p:tmPct val="50000"/>
                                  </p:iterate>
                                  <p:childTnLst>
                                    <p:set>
                                      <p:cBhvr>
                                        <p:cTn id="10" dur="1" fill="hold">
                                          <p:stCondLst>
                                            <p:cond delay="0"/>
                                          </p:stCondLst>
                                        </p:cTn>
                                        <p:tgtEl>
                                          <p:spTgt spid="2"/>
                                        </p:tgtEl>
                                        <p:attrNameLst>
                                          <p:attrName>style.visibility</p:attrName>
                                        </p:attrNameLst>
                                      </p:cBhvr>
                                      <p:to>
                                        <p:strVal val="visible"/>
                                      </p:to>
                                    </p:set>
                                    <p:anim calcmode="discrete" valueType="clr">
                                      <p:cBhvr override="childStyle">
                                        <p:cTn id="11"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
                                        </p:tgtEl>
                                        <p:attrNameLst>
                                          <p:attrName>fillcolor</p:attrName>
                                        </p:attrNameLst>
                                      </p:cBhvr>
                                      <p:tavLst>
                                        <p:tav tm="0">
                                          <p:val>
                                            <p:clrVal>
                                              <a:schemeClr val="accent2"/>
                                            </p:clrVal>
                                          </p:val>
                                        </p:tav>
                                        <p:tav tm="50000">
                                          <p:val>
                                            <p:clrVal>
                                              <a:schemeClr val="hlink"/>
                                            </p:clrVal>
                                          </p:val>
                                        </p:tav>
                                      </p:tavLst>
                                    </p:anim>
                                    <p:set>
                                      <p:cBhvr>
                                        <p:cTn id="13"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 name="Rectangle 2"/>
          <p:cNvSpPr/>
          <p:nvPr/>
        </p:nvSpPr>
        <p:spPr>
          <a:xfrm rot="428334">
            <a:off x="834343" y="1635398"/>
            <a:ext cx="6553200" cy="4524315"/>
          </a:xfrm>
          <a:prstGeom prst="rect">
            <a:avLst/>
          </a:prstGeom>
          <a:blipFill>
            <a:blip r:embed="rId3"/>
            <a:tile tx="0" ty="0" sx="100000" sy="100000" flip="none" algn="tl"/>
          </a:blipFill>
          <a:ln>
            <a:solidFill>
              <a:schemeClr val="accent1"/>
            </a:solidFill>
          </a:ln>
          <a:scene3d>
            <a:camera prst="orthographicFront">
              <a:rot lat="300000" lon="0" rev="0"/>
            </a:camera>
            <a:lightRig rig="threePt" dir="t"/>
          </a:scene3d>
          <a:sp3d>
            <a:bevelT prst="slope"/>
          </a:sp3d>
        </p:spPr>
        <p:txBody>
          <a:bodyPr wrap="square">
            <a:spAutoFit/>
          </a:bodyPr>
          <a:lstStyle/>
          <a:p>
            <a:r>
              <a:rPr lang="en-US" sz="3600" dirty="0" smtClean="0">
                <a:solidFill>
                  <a:srgbClr val="FF0000"/>
                </a:solidFill>
                <a:latin typeface="Monotype Corsiva" pitchFamily="66" charset="0"/>
              </a:rPr>
              <a:t>Science is helping with advanced and effective antibiotics. </a:t>
            </a:r>
          </a:p>
          <a:p>
            <a:r>
              <a:rPr lang="en-US" sz="3600" dirty="0" smtClean="0">
                <a:solidFill>
                  <a:srgbClr val="FF0000"/>
                </a:solidFill>
                <a:latin typeface="Monotype Corsiva" pitchFamily="66" charset="0"/>
              </a:rPr>
              <a:t>Improvements in technology is providing us with better screening techniques and other diagnostic tools and imaging techniques. </a:t>
            </a:r>
          </a:p>
          <a:p>
            <a:r>
              <a:rPr lang="en-US" sz="3600" dirty="0" smtClean="0">
                <a:solidFill>
                  <a:srgbClr val="FF0000"/>
                </a:solidFill>
                <a:latin typeface="Monotype Corsiva" pitchFamily="66" charset="0"/>
              </a:rPr>
              <a:t>Science and technology have made great contribution in the field of medicine.</a:t>
            </a:r>
            <a:endParaRPr lang="en-US" sz="3600" dirty="0">
              <a:solidFill>
                <a:srgbClr val="FF0000"/>
              </a:solidFill>
              <a:latin typeface="Monotype Corsiva" pitchFamily="66"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3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Rectangle 1"/>
          <p:cNvSpPr/>
          <p:nvPr/>
        </p:nvSpPr>
        <p:spPr>
          <a:xfrm>
            <a:off x="1600200" y="0"/>
            <a:ext cx="5057795" cy="203132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cap="none" spc="50" dirty="0" smtClean="0">
                <a:ln w="11430"/>
                <a:solidFill>
                  <a:srgbClr val="7030A0"/>
                </a:solidFill>
                <a:effectLst>
                  <a:outerShdw blurRad="76200" dist="50800" dir="5400000" algn="tl" rotWithShape="0">
                    <a:srgbClr val="000000">
                      <a:alpha val="65000"/>
                    </a:srgbClr>
                  </a:outerShdw>
                </a:effectLst>
              </a:rPr>
              <a:t>MEDICINE</a:t>
            </a:r>
          </a:p>
          <a:p>
            <a:pPr algn="ct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914400" y="2286000"/>
            <a:ext cx="6248400" cy="3970318"/>
          </a:xfrm>
          <a:prstGeom prst="rect">
            <a:avLst/>
          </a:prstGeom>
          <a:blipFill>
            <a:blip r:embed="rId3"/>
            <a:tile tx="0" ty="0" sx="100000" sy="100000" flip="none" algn="tl"/>
          </a:blipFill>
        </p:spPr>
        <p:txBody>
          <a:bodyPr wrap="square">
            <a:spAutoFit/>
          </a:bodyPr>
          <a:lstStyle/>
          <a:p>
            <a:r>
              <a:rPr lang="en-US" sz="3600" dirty="0" smtClean="0">
                <a:solidFill>
                  <a:srgbClr val="FFFF00"/>
                </a:solidFill>
                <a:latin typeface="Monotype Corsiva" pitchFamily="66" charset="0"/>
              </a:rPr>
              <a:t>Medicine is the applied science or practice of the diagnosis, treatment, and prevention of </a:t>
            </a:r>
            <a:r>
              <a:rPr lang="en-US" sz="3600" dirty="0" err="1" smtClean="0">
                <a:solidFill>
                  <a:srgbClr val="FFFF00"/>
                </a:solidFill>
                <a:latin typeface="Monotype Corsiva" pitchFamily="66" charset="0"/>
              </a:rPr>
              <a:t>disease.It</a:t>
            </a:r>
            <a:r>
              <a:rPr lang="en-US" sz="3600" dirty="0" smtClean="0">
                <a:solidFill>
                  <a:srgbClr val="FFFF00"/>
                </a:solidFill>
                <a:latin typeface="Monotype Corsiva" pitchFamily="66" charset="0"/>
              </a:rPr>
              <a:t> encompasses a variety of health care practices evolved to maintain and restore health by the prevention and treatment of illness in human beings</a:t>
            </a:r>
            <a:r>
              <a:rPr lang="en-US" sz="3600" dirty="0" smtClean="0">
                <a:solidFill>
                  <a:schemeClr val="bg2">
                    <a:lumMod val="75000"/>
                  </a:schemeClr>
                </a:solidFill>
                <a:latin typeface="Monotype Corsiva" pitchFamily="66" charset="0"/>
              </a:rPr>
              <a:t>.</a:t>
            </a:r>
            <a:endParaRPr lang="en-US" sz="3600" dirty="0">
              <a:solidFill>
                <a:schemeClr val="bg2">
                  <a:lumMod val="75000"/>
                </a:schemeClr>
              </a:solidFill>
              <a:latin typeface="Monotype Corsiva" pitchFamily="66"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7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66800" y="1600200"/>
            <a:ext cx="7696200" cy="30469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innerShdw blurRad="63500" dist="50800" dir="18900000">
              <a:prstClr val="black">
                <a:alpha val="50000"/>
              </a:prstClr>
            </a:innerShdw>
          </a:effectLst>
          <a:scene3d>
            <a:camera prst="isometricOffAxis2Left"/>
            <a:lightRig rig="threePt" dir="t"/>
          </a:scene3d>
          <a:sp3d>
            <a:bevelT prst="relaxedInset"/>
            <a:bevelB prst="relaxedInset"/>
          </a:sp3d>
        </p:spPr>
        <p:txBody>
          <a:bodyPr wrap="square">
            <a:spAutoFit/>
            <a:sp3d extrusionH="25400" contourW="12700" prstMaterial="metal">
              <a:bevelT w="0" h="158750"/>
              <a:bevelB w="0" h="152400"/>
              <a:extrusionClr>
                <a:srgbClr val="FF33CC"/>
              </a:extrusionClr>
              <a:contourClr>
                <a:srgbClr val="FFC000"/>
              </a:contourClr>
            </a:sp3d>
          </a:bodyPr>
          <a:lstStyle/>
          <a:p>
            <a:r>
              <a:rPr lang="en-GB" sz="9600" b="1" dirty="0" smtClean="0">
                <a:ln w="22225" cmpd="sng">
                  <a:solidFill>
                    <a:srgbClr val="FF33CC"/>
                  </a:solidFill>
                </a:ln>
                <a:solidFill>
                  <a:srgbClr val="7030A0"/>
                </a:solidFill>
                <a:effectLst>
                  <a:innerShdw blurRad="63500" dist="50800" dir="18900000">
                    <a:srgbClr val="FFFF00">
                      <a:alpha val="50000"/>
                    </a:srgbClr>
                  </a:innerShdw>
                </a:effectLst>
                <a:latin typeface="Monotype Corsiva" pitchFamily="66" charset="0"/>
                <a:ea typeface="SimHei" pitchFamily="49" charset="-122"/>
              </a:rPr>
              <a:t>    Ultrasound</a:t>
            </a:r>
          </a:p>
          <a:p>
            <a:r>
              <a:rPr lang="en-GB" sz="9600" b="1" dirty="0" smtClean="0">
                <a:ln w="22225" cmpd="sng">
                  <a:solidFill>
                    <a:srgbClr val="FF33CC"/>
                  </a:solidFill>
                </a:ln>
                <a:solidFill>
                  <a:srgbClr val="7030A0"/>
                </a:solidFill>
                <a:effectLst>
                  <a:innerShdw blurRad="63500" dist="50800" dir="18900000">
                    <a:srgbClr val="FFFF00">
                      <a:alpha val="50000"/>
                    </a:srgbClr>
                  </a:innerShdw>
                </a:effectLst>
                <a:latin typeface="Monotype Corsiva" pitchFamily="66" charset="0"/>
                <a:ea typeface="SimHei" pitchFamily="49" charset="-122"/>
              </a:rPr>
              <a:t>   in Medicine</a:t>
            </a:r>
            <a:endParaRPr lang="en-US" sz="9600" dirty="0">
              <a:ln w="22225" cmpd="sng">
                <a:solidFill>
                  <a:srgbClr val="FF33CC"/>
                </a:solidFill>
              </a:ln>
              <a:solidFill>
                <a:srgbClr val="7030A0"/>
              </a:solidFill>
              <a:effectLst>
                <a:innerShdw blurRad="63500" dist="50800" dir="18900000">
                  <a:srgbClr val="FFFF00">
                    <a:alpha val="50000"/>
                  </a:srgbClr>
                </a:innerShdw>
              </a:effectLst>
            </a:endParaRPr>
          </a:p>
        </p:txBody>
      </p:sp>
    </p:spTree>
  </p:cSld>
  <p:clrMapOvr>
    <a:masterClrMapping/>
  </p:clrMapOvr>
  <p:transition advClick="0"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950"/>
                            </p:stCondLst>
                            <p:childTnLst>
                              <p:par>
                                <p:cTn id="12" presetID="31" presetClass="exit" presetSubtype="0" fill="hold" grpId="1" nodeType="afterEffect">
                                  <p:stCondLst>
                                    <p:cond delay="500"/>
                                  </p:stCondLst>
                                  <p:iterate type="lt">
                                    <p:tmPct val="5000"/>
                                  </p:iterate>
                                  <p:childTnLst>
                                    <p:anim calcmode="lin" valueType="num">
                                      <p:cBhvr>
                                        <p:cTn id="13" dur="1000"/>
                                        <p:tgtEl>
                                          <p:spTgt spid="2"/>
                                        </p:tgtEl>
                                        <p:attrNameLst>
                                          <p:attrName>ppt_w</p:attrName>
                                        </p:attrNameLst>
                                      </p:cBhvr>
                                      <p:tavLst>
                                        <p:tav tm="0">
                                          <p:val>
                                            <p:strVal val="ppt_w"/>
                                          </p:val>
                                        </p:tav>
                                        <p:tav tm="100000">
                                          <p:val>
                                            <p:fltVal val="0"/>
                                          </p:val>
                                        </p:tav>
                                      </p:tavLst>
                                    </p:anim>
                                    <p:anim calcmode="lin" valueType="num">
                                      <p:cBhvr>
                                        <p:cTn id="14" dur="1000"/>
                                        <p:tgtEl>
                                          <p:spTgt spid="2"/>
                                        </p:tgtEl>
                                        <p:attrNameLst>
                                          <p:attrName>ppt_h</p:attrName>
                                        </p:attrNameLst>
                                      </p:cBhvr>
                                      <p:tavLst>
                                        <p:tav tm="0">
                                          <p:val>
                                            <p:strVal val="ppt_h"/>
                                          </p:val>
                                        </p:tav>
                                        <p:tav tm="100000">
                                          <p:val>
                                            <p:fltVal val="0"/>
                                          </p:val>
                                        </p:tav>
                                      </p:tavLst>
                                    </p:anim>
                                    <p:anim calcmode="lin" valueType="num">
                                      <p:cBhvr>
                                        <p:cTn id="15" dur="1000"/>
                                        <p:tgtEl>
                                          <p:spTgt spid="2"/>
                                        </p:tgtEl>
                                        <p:attrNameLst>
                                          <p:attrName>style.rotation</p:attrName>
                                        </p:attrNameLst>
                                      </p:cBhvr>
                                      <p:tavLst>
                                        <p:tav tm="0">
                                          <p:val>
                                            <p:fltVal val="0"/>
                                          </p:val>
                                        </p:tav>
                                        <p:tav tm="100000">
                                          <p:val>
                                            <p:fltVal val="90"/>
                                          </p:val>
                                        </p:tav>
                                      </p:tavLst>
                                    </p:anim>
                                    <p:animEffect transition="out" filter="fade">
                                      <p:cBhvr>
                                        <p:cTn id="16" dur="1000"/>
                                        <p:tgtEl>
                                          <p:spTgt spid="2"/>
                                        </p:tgtEl>
                                      </p:cBhvr>
                                    </p:animEffect>
                                    <p:set>
                                      <p:cBhvr>
                                        <p:cTn id="1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3" name="Picture 5" descr="C:\Program Files\Microsoft Office\Clipart\standard\stddir4\pe02361_.wmf"/>
          <p:cNvPicPr>
            <a:picLocks noGrp="1" noChangeAspect="1" noChangeArrowheads="1"/>
          </p:cNvPicPr>
          <p:nvPr>
            <p:ph type="clipArt" sz="half" idx="4294967295"/>
          </p:nvPr>
        </p:nvPicPr>
        <p:blipFill>
          <a:blip r:embed="rId3"/>
          <a:srcRect/>
          <a:stretch>
            <a:fillRect/>
          </a:stretch>
        </p:blipFill>
        <p:spPr>
          <a:xfrm>
            <a:off x="6019800" y="2663825"/>
            <a:ext cx="3124200" cy="2490788"/>
          </a:xfrm>
        </p:spPr>
      </p:pic>
      <p:sp>
        <p:nvSpPr>
          <p:cNvPr id="12291" name="Rectangle 3"/>
          <p:cNvSpPr>
            <a:spLocks noGrp="1" noChangeArrowheads="1"/>
          </p:cNvSpPr>
          <p:nvPr>
            <p:ph type="body" sz="half" idx="4294967295"/>
          </p:nvPr>
        </p:nvSpPr>
        <p:spPr>
          <a:xfrm>
            <a:off x="0" y="2362200"/>
            <a:ext cx="4724400" cy="3733800"/>
          </a:xfrm>
        </p:spPr>
        <p:txBody>
          <a:bodyPr/>
          <a:lstStyle/>
          <a:p>
            <a:pPr>
              <a:spcAft>
                <a:spcPct val="40000"/>
              </a:spcAft>
            </a:pPr>
            <a:r>
              <a:rPr lang="en-GB" sz="2400" dirty="0" smtClean="0">
                <a:solidFill>
                  <a:srgbClr val="FF0000"/>
                </a:solidFill>
                <a:latin typeface="Monotype Corsiva" pitchFamily="66" charset="0"/>
              </a:rPr>
              <a:t>Ultrasound is simply sound that has a very high frequency.</a:t>
            </a:r>
          </a:p>
          <a:p>
            <a:pPr>
              <a:spcAft>
                <a:spcPct val="40000"/>
              </a:spcAft>
            </a:pPr>
            <a:r>
              <a:rPr lang="en-GB" sz="2400" dirty="0" smtClean="0">
                <a:solidFill>
                  <a:srgbClr val="FF0000"/>
                </a:solidFill>
                <a:latin typeface="Monotype Corsiva" pitchFamily="66" charset="0"/>
              </a:rPr>
              <a:t>Humans are not able to hear ultrasound, though some animals can hear them.</a:t>
            </a:r>
          </a:p>
          <a:p>
            <a:pPr>
              <a:spcAft>
                <a:spcPct val="40000"/>
              </a:spcAft>
            </a:pPr>
            <a:r>
              <a:rPr lang="en-GB" sz="2400" dirty="0" smtClean="0">
                <a:solidFill>
                  <a:srgbClr val="FF0000"/>
                </a:solidFill>
                <a:latin typeface="Monotype Corsiva" pitchFamily="66" charset="0"/>
              </a:rPr>
              <a:t>Sounds </a:t>
            </a:r>
            <a:r>
              <a:rPr lang="en-GB" sz="2400" dirty="0">
                <a:solidFill>
                  <a:srgbClr val="FF0000"/>
                </a:solidFill>
                <a:latin typeface="Monotype Corsiva" pitchFamily="66" charset="0"/>
              </a:rPr>
              <a:t>with frequencies above 20 000 hertz are called ultrasounds.</a:t>
            </a:r>
            <a:endParaRPr lang="en-US" sz="2400" dirty="0">
              <a:solidFill>
                <a:srgbClr val="FF0000"/>
              </a:solidFill>
              <a:latin typeface="Monotype Corsiva" pitchFamily="66" charset="0"/>
            </a:endParaRPr>
          </a:p>
          <a:p>
            <a:endParaRPr lang="en-US" sz="2400" dirty="0"/>
          </a:p>
        </p:txBody>
      </p:sp>
      <p:sp>
        <p:nvSpPr>
          <p:cNvPr id="12290" name="Rectangle 2"/>
          <p:cNvSpPr>
            <a:spLocks noGrp="1" noChangeArrowheads="1"/>
          </p:cNvSpPr>
          <p:nvPr>
            <p:ph type="title" idx="4294967295"/>
          </p:nvPr>
        </p:nvSpPr>
        <p:spPr>
          <a:xfrm>
            <a:off x="1143000" y="762000"/>
            <a:ext cx="8001000" cy="1143000"/>
          </a:xfrm>
        </p:spPr>
        <p:txBody>
          <a:bodyPr/>
          <a:lstStyle/>
          <a:p>
            <a:r>
              <a:rPr lang="en-GB" b="1" dirty="0">
                <a:solidFill>
                  <a:srgbClr val="0000FF"/>
                </a:solidFill>
                <a:latin typeface="Constantia" pitchFamily="18" charset="0"/>
                <a:cs typeface="Aharoni" pitchFamily="2" charset="-79"/>
              </a:rPr>
              <a:t>What is Ultrasound?</a:t>
            </a:r>
            <a:endParaRPr lang="en-US" b="1" dirty="0">
              <a:solidFill>
                <a:srgbClr val="0000FF"/>
              </a:solidFill>
              <a:latin typeface="Constantia" pitchFamily="18" charset="0"/>
              <a:cs typeface="Aharoni" pitchFamily="2" charset="-79"/>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ssolve">
                                      <p:cBhvr>
                                        <p:cTn id="7" dur="500"/>
                                        <p:tgtEl>
                                          <p:spTgt spid="12293"/>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290"/>
                                        </p:tgtEl>
                                        <p:attrNameLst>
                                          <p:attrName>style.visibility</p:attrName>
                                        </p:attrNameLst>
                                      </p:cBhvr>
                                      <p:to>
                                        <p:strVal val="visible"/>
                                      </p:to>
                                    </p:set>
                                    <p:anim calcmode="lin" valueType="num">
                                      <p:cBhvr>
                                        <p:cTn id="11" dur="1000" fill="hold"/>
                                        <p:tgtEl>
                                          <p:spTgt spid="12290"/>
                                        </p:tgtEl>
                                        <p:attrNameLst>
                                          <p:attrName>ppt_w</p:attrName>
                                        </p:attrNameLst>
                                      </p:cBhvr>
                                      <p:tavLst>
                                        <p:tav tm="0">
                                          <p:val>
                                            <p:strVal val="#ppt_w*0.70"/>
                                          </p:val>
                                        </p:tav>
                                        <p:tav tm="100000">
                                          <p:val>
                                            <p:strVal val="#ppt_w"/>
                                          </p:val>
                                        </p:tav>
                                      </p:tavLst>
                                    </p:anim>
                                    <p:anim calcmode="lin" valueType="num">
                                      <p:cBhvr>
                                        <p:cTn id="12" dur="1000" fill="hold"/>
                                        <p:tgtEl>
                                          <p:spTgt spid="12290"/>
                                        </p:tgtEl>
                                        <p:attrNameLst>
                                          <p:attrName>ppt_h</p:attrName>
                                        </p:attrNameLst>
                                      </p:cBhvr>
                                      <p:tavLst>
                                        <p:tav tm="0">
                                          <p:val>
                                            <p:strVal val="#ppt_h"/>
                                          </p:val>
                                        </p:tav>
                                        <p:tav tm="100000">
                                          <p:val>
                                            <p:strVal val="#ppt_h"/>
                                          </p:val>
                                        </p:tav>
                                      </p:tavLst>
                                    </p:anim>
                                    <p:animEffect transition="in" filter="fade">
                                      <p:cBhvr>
                                        <p:cTn id="13" dur="1000"/>
                                        <p:tgtEl>
                                          <p:spTgt spid="12290"/>
                                        </p:tgtEl>
                                      </p:cBhvr>
                                    </p:animEffect>
                                  </p:childTnLst>
                                </p:cTn>
                              </p:par>
                            </p:childTnLst>
                          </p:cTn>
                        </p:par>
                        <p:par>
                          <p:cTn id="14" fill="hold">
                            <p:stCondLst>
                              <p:cond delay="1500"/>
                            </p:stCondLst>
                            <p:childTnLst>
                              <p:par>
                                <p:cTn id="15" presetID="2" presetClass="entr" presetSubtype="4" fill="hold" nodeType="afterEffect">
                                  <p:stCondLst>
                                    <p:cond delay="500"/>
                                  </p:stCondLst>
                                  <p:childTnLst>
                                    <p:set>
                                      <p:cBhvr>
                                        <p:cTn id="16" dur="1" fill="hold">
                                          <p:stCondLst>
                                            <p:cond delay="0"/>
                                          </p:stCondLst>
                                        </p:cTn>
                                        <p:tgtEl>
                                          <p:spTgt spid="12291">
                                            <p:txEl>
                                              <p:pRg st="0" end="0"/>
                                            </p:txEl>
                                          </p:spTgt>
                                        </p:tgtEl>
                                        <p:attrNameLst>
                                          <p:attrName>style.visibility</p:attrName>
                                        </p:attrNameLst>
                                      </p:cBhvr>
                                      <p:to>
                                        <p:strVal val="visible"/>
                                      </p:to>
                                    </p:set>
                                    <p:anim calcmode="lin" valueType="num">
                                      <p:cBhvr additive="base">
                                        <p:cTn id="1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3000"/>
                                  </p:stCondLst>
                                  <p:childTnLst>
                                    <p:set>
                                      <p:cBhvr>
                                        <p:cTn id="21" dur="1" fill="hold">
                                          <p:stCondLst>
                                            <p:cond delay="0"/>
                                          </p:stCondLst>
                                        </p:cTn>
                                        <p:tgtEl>
                                          <p:spTgt spid="12291">
                                            <p:txEl>
                                              <p:pRg st="1" end="1"/>
                                            </p:txEl>
                                          </p:spTgt>
                                        </p:tgtEl>
                                        <p:attrNameLst>
                                          <p:attrName>style.visibility</p:attrName>
                                        </p:attrNameLst>
                                      </p:cBhvr>
                                      <p:to>
                                        <p:strVal val="visible"/>
                                      </p:to>
                                    </p:set>
                                    <p:anim calcmode="lin" valueType="num">
                                      <p:cBhvr additive="base">
                                        <p:cTn id="22"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3000"/>
                                  </p:stCondLst>
                                  <p:childTnLst>
                                    <p:set>
                                      <p:cBhvr>
                                        <p:cTn id="26" dur="1" fill="hold">
                                          <p:stCondLst>
                                            <p:cond delay="0"/>
                                          </p:stCondLst>
                                        </p:cTn>
                                        <p:tgtEl>
                                          <p:spTgt spid="12291">
                                            <p:txEl>
                                              <p:pRg st="2" end="2"/>
                                            </p:txEl>
                                          </p:spTgt>
                                        </p:tgtEl>
                                        <p:attrNameLst>
                                          <p:attrName>style.visibility</p:attrName>
                                        </p:attrNameLst>
                                      </p:cBhvr>
                                      <p:to>
                                        <p:strVal val="visible"/>
                                      </p:to>
                                    </p:set>
                                    <p:anim calcmode="lin" valueType="num">
                                      <p:cBhvr additive="base">
                                        <p:cTn id="27"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838200" y="152400"/>
            <a:ext cx="6324600" cy="2557463"/>
          </a:xfrm>
        </p:spPr>
        <p:txBody>
          <a:bodyPr>
            <a:noAutofit/>
          </a:bodyPr>
          <a:lstStyle/>
          <a:p>
            <a:r>
              <a:rPr lang="en-GB" sz="4800" dirty="0">
                <a:solidFill>
                  <a:srgbClr val="92D050"/>
                </a:solidFill>
                <a:latin typeface="Monotype Corsiva" pitchFamily="66" charset="0"/>
              </a:rPr>
              <a:t>Uses of Ultrasound in </a:t>
            </a:r>
            <a:r>
              <a:rPr lang="en-GB" sz="4800" dirty="0" smtClean="0">
                <a:solidFill>
                  <a:srgbClr val="92D050"/>
                </a:solidFill>
                <a:latin typeface="Monotype Corsiva" pitchFamily="66" charset="0"/>
              </a:rPr>
              <a:t>Medicine....</a:t>
            </a:r>
            <a:r>
              <a:rPr lang="en-GB" sz="4000" dirty="0"/>
              <a:t>	</a:t>
            </a:r>
            <a:endParaRPr lang="en-US" sz="4000" dirty="0"/>
          </a:p>
        </p:txBody>
      </p:sp>
      <p:pic>
        <p:nvPicPr>
          <p:cNvPr id="13318" name="Picture 6" descr="C:\My Documents\My Pictures\2d foetus.gif"/>
          <p:cNvPicPr>
            <a:picLocks noGrp="1" noChangeAspect="1" noChangeArrowheads="1"/>
          </p:cNvPicPr>
          <p:nvPr>
            <p:ph type="pic" idx="4294967295"/>
          </p:nvPr>
        </p:nvPicPr>
        <p:blipFill>
          <a:blip r:embed="rId3"/>
          <a:srcRect l="6309" r="6309"/>
          <a:stretch>
            <a:fillRect/>
          </a:stretch>
        </p:blipFill>
        <p:spPr>
          <a:xfrm rot="20420084">
            <a:off x="3929756" y="2520191"/>
            <a:ext cx="2657713" cy="2078075"/>
          </a:xfrm>
          <a:noFill/>
          <a:ln/>
        </p:spPr>
      </p:pic>
      <p:sp>
        <p:nvSpPr>
          <p:cNvPr id="6" name="Text Placeholder 5"/>
          <p:cNvSpPr>
            <a:spLocks noGrp="1"/>
          </p:cNvSpPr>
          <p:nvPr>
            <p:ph type="body" sz="half" idx="4294967295"/>
          </p:nvPr>
        </p:nvSpPr>
        <p:spPr>
          <a:xfrm>
            <a:off x="0" y="2057400"/>
            <a:ext cx="3657600" cy="4572000"/>
          </a:xfrm>
        </p:spPr>
        <p:txBody>
          <a:bodyPr>
            <a:normAutofit/>
          </a:bodyPr>
          <a:lstStyle/>
          <a:p>
            <a:pPr>
              <a:buFont typeface="Wingdings" pitchFamily="2" charset="2"/>
              <a:buChar char="v"/>
            </a:pPr>
            <a:r>
              <a:rPr lang="en-US" sz="2000" dirty="0" smtClean="0">
                <a:solidFill>
                  <a:srgbClr val="FF0000"/>
                </a:solidFill>
              </a:rPr>
              <a:t>Ultra sound is used investigate the internal organs of the human body .</a:t>
            </a:r>
          </a:p>
          <a:p>
            <a:pPr>
              <a:buFont typeface="Wingdings" pitchFamily="2" charset="2"/>
              <a:buChar char="v"/>
            </a:pPr>
            <a:r>
              <a:rPr lang="en-US" sz="2000" dirty="0" smtClean="0">
                <a:solidFill>
                  <a:srgbClr val="FF0000"/>
                </a:solidFill>
              </a:rPr>
              <a:t>Ultrasound is used in ultrasonography.</a:t>
            </a:r>
          </a:p>
          <a:p>
            <a:pPr>
              <a:buFont typeface="Wingdings" pitchFamily="2" charset="2"/>
              <a:buChar char="v"/>
            </a:pPr>
            <a:r>
              <a:rPr lang="en-US" sz="2000" dirty="0" smtClean="0">
                <a:solidFill>
                  <a:srgbClr val="FF0000"/>
                </a:solidFill>
              </a:rPr>
              <a:t>Ultrasound is used in  echocardiography.</a:t>
            </a:r>
          </a:p>
          <a:p>
            <a:pPr>
              <a:buFont typeface="Wingdings" pitchFamily="2" charset="2"/>
              <a:buChar char="v"/>
            </a:pPr>
            <a:r>
              <a:rPr lang="en-US" sz="2000" dirty="0" smtClean="0">
                <a:solidFill>
                  <a:srgbClr val="FF0000"/>
                </a:solidFill>
              </a:rPr>
              <a:t>Ultrasound scans are used to monitor the development of fetus .</a:t>
            </a:r>
          </a:p>
          <a:p>
            <a:pPr>
              <a:buFont typeface="Wingdings" pitchFamily="2" charset="2"/>
              <a:buChar char="v"/>
            </a:pPr>
            <a:r>
              <a:rPr lang="en-US" sz="2000" dirty="0" smtClean="0">
                <a:solidFill>
                  <a:srgbClr val="FF0000"/>
                </a:solidFill>
              </a:rPr>
              <a:t>Ultrasound is used to break kidney stones into fine grains.</a:t>
            </a:r>
          </a:p>
          <a:p>
            <a:pPr>
              <a:buFont typeface="Wingdings" pitchFamily="2" charset="2"/>
              <a:buChar char="v"/>
            </a:pPr>
            <a:endParaRPr lang="en-US" sz="2000" dirty="0" smtClean="0">
              <a:solidFill>
                <a:srgbClr val="FF0000"/>
              </a:solidFill>
            </a:endParaRPr>
          </a:p>
        </p:txBody>
      </p:sp>
      <p:pic>
        <p:nvPicPr>
          <p:cNvPr id="5" name="Picture 4" descr="http://www.westernreserveheartcare.com/client/Images/echocardiogram.jpg"/>
          <p:cNvPicPr/>
          <p:nvPr/>
        </p:nvPicPr>
        <p:blipFill>
          <a:blip r:embed="rId4"/>
          <a:srcRect/>
          <a:stretch>
            <a:fillRect/>
          </a:stretch>
        </p:blipFill>
        <p:spPr bwMode="auto">
          <a:xfrm rot="914036">
            <a:off x="6257055" y="4669423"/>
            <a:ext cx="2710042" cy="1708909"/>
          </a:xfrm>
          <a:prstGeom prst="rect">
            <a:avLst/>
          </a:prstGeom>
          <a:noFill/>
          <a:ln w="9525">
            <a:noFill/>
            <a:miter lim="800000"/>
            <a:headEnd/>
            <a:tailEnd/>
          </a:ln>
        </p:spPr>
      </p:pic>
      <p:pic>
        <p:nvPicPr>
          <p:cNvPr id="7" name="Picture 6" descr="http://t3.gstatic.com/images?q=tbn:ANd9GcTyBFr2rXE5AWsrGxCof7hSk_Z-dzvxOWhI6ibBwxKvBRPG7tX0tOgRgE0"/>
          <p:cNvPicPr/>
          <p:nvPr/>
        </p:nvPicPr>
        <p:blipFill>
          <a:blip r:embed="rId5"/>
          <a:srcRect/>
          <a:stretch>
            <a:fillRect/>
          </a:stretch>
        </p:blipFill>
        <p:spPr bwMode="auto">
          <a:xfrm rot="1589923">
            <a:off x="5954147" y="1020454"/>
            <a:ext cx="2562225" cy="1362075"/>
          </a:xfrm>
          <a:prstGeom prst="rect">
            <a:avLst/>
          </a:prstGeom>
          <a:noFill/>
          <a:ln w="9525">
            <a:noFill/>
            <a:miter lim="800000"/>
            <a:headEnd/>
            <a:tailEnd/>
          </a:ln>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13318"/>
                                        </p:tgtEl>
                                        <p:attrNameLst>
                                          <p:attrName>style.visibility</p:attrName>
                                        </p:attrNameLst>
                                      </p:cBhvr>
                                      <p:to>
                                        <p:strVal val="visible"/>
                                      </p:to>
                                    </p:set>
                                    <p:animEffect transition="in" filter="dissolve">
                                      <p:cBhvr>
                                        <p:cTn id="14" dur="500"/>
                                        <p:tgtEl>
                                          <p:spTgt spid="13318"/>
                                        </p:tgtEl>
                                      </p:cBhvr>
                                    </p:animEffect>
                                  </p:childTnLst>
                                </p:cTn>
                              </p:par>
                            </p:childTnLst>
                          </p:cTn>
                        </p:par>
                        <p:par>
                          <p:cTn id="15" fill="hold">
                            <p:stCondLst>
                              <p:cond delay="1500"/>
                            </p:stCondLst>
                            <p:childTnLst>
                              <p:par>
                                <p:cTn id="16" presetID="5" presetClass="entr" presetSubtype="10" fill="hold" grpId="0" nodeType="after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checkerboard(across)">
                                      <p:cBhvr>
                                        <p:cTn id="18" dur="500"/>
                                        <p:tgtEl>
                                          <p:spTgt spid="13314"/>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25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8"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6">
                                            <p:txEl>
                                              <p:pRg st="0" end="0"/>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35"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37" dur="80"/>
                                        <p:tgtEl>
                                          <p:spTgt spid="6">
                                            <p:txEl>
                                              <p:pRg st="1" end="1"/>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42"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44" dur="80"/>
                                        <p:tgtEl>
                                          <p:spTgt spid="6">
                                            <p:txEl>
                                              <p:pRg st="2" end="2"/>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49"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51" dur="80"/>
                                        <p:tgtEl>
                                          <p:spTgt spid="6">
                                            <p:txEl>
                                              <p:pRg st="3" end="3"/>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Effect transition="in" filter="checkerboard(across)">
                                      <p:cBhvr>
                                        <p:cTn id="5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90" name="Picture 6" descr="C:\My Documents\My Pictures\3d face.jpg"/>
          <p:cNvPicPr>
            <a:picLocks noGrp="1" noChangeAspect="1" noChangeArrowheads="1"/>
          </p:cNvPicPr>
          <p:nvPr>
            <p:ph type="clipArt" sz="half" idx="4294967295"/>
          </p:nvPr>
        </p:nvPicPr>
        <p:blipFill>
          <a:blip r:embed="rId3"/>
          <a:stretch>
            <a:fillRect/>
          </a:stretch>
        </p:blipFill>
        <p:spPr>
          <a:xfrm rot="20628440">
            <a:off x="4819740" y="2545856"/>
            <a:ext cx="3924300" cy="27386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387" name="Rectangle 3"/>
          <p:cNvSpPr>
            <a:spLocks noGrp="1" noChangeArrowheads="1"/>
          </p:cNvSpPr>
          <p:nvPr>
            <p:ph type="body" sz="half" idx="4294967295"/>
          </p:nvPr>
        </p:nvSpPr>
        <p:spPr>
          <a:xfrm>
            <a:off x="838200" y="2438400"/>
            <a:ext cx="3924300" cy="3733800"/>
          </a:xfrm>
        </p:spPr>
        <p:txBody>
          <a:bodyPr>
            <a:noAutofit/>
          </a:bodyPr>
          <a:lstStyle/>
          <a:p>
            <a:pPr>
              <a:lnSpc>
                <a:spcPct val="90000"/>
              </a:lnSpc>
              <a:spcAft>
                <a:spcPct val="50000"/>
              </a:spcAft>
              <a:buClr>
                <a:srgbClr val="7030A0"/>
              </a:buClr>
              <a:buFont typeface="Wingdings" pitchFamily="2" charset="2"/>
              <a:buChar char="v"/>
            </a:pPr>
            <a:r>
              <a:rPr lang="en-US" sz="4000" b="1" dirty="0" smtClean="0">
                <a:solidFill>
                  <a:srgbClr val="FF6600"/>
                </a:solidFill>
                <a:latin typeface="Brush Script MT" pitchFamily="66" charset="0"/>
                <a:cs typeface="AngsanaUPC" pitchFamily="18" charset="-34"/>
              </a:rPr>
              <a:t>Ultrasound  waves can penetrate the human body and different types of tissues reflect the ultrasound waves in different ways .</a:t>
            </a:r>
            <a:endParaRPr lang="en-US" sz="4000" b="1" dirty="0">
              <a:solidFill>
                <a:srgbClr val="FF6600"/>
              </a:solidFill>
              <a:latin typeface="Brush Script MT" pitchFamily="66" charset="0"/>
              <a:cs typeface="AngsanaUPC" pitchFamily="18" charset="-34"/>
            </a:endParaRPr>
          </a:p>
        </p:txBody>
      </p:sp>
      <p:sp>
        <p:nvSpPr>
          <p:cNvPr id="16386" name="Rectangle 2"/>
          <p:cNvSpPr>
            <a:spLocks noGrp="1" noChangeArrowheads="1"/>
          </p:cNvSpPr>
          <p:nvPr>
            <p:ph type="title" idx="4294967295"/>
          </p:nvPr>
        </p:nvSpPr>
        <p:spPr>
          <a:xfrm>
            <a:off x="152400" y="152400"/>
            <a:ext cx="8077200" cy="1828800"/>
          </a:xfrm>
        </p:spPr>
        <p:txBody>
          <a:bodyPr>
            <a:noAutofit/>
            <a:scene3d>
              <a:camera prst="orthographicFront"/>
              <a:lightRig rig="threePt" dir="t"/>
            </a:scene3d>
            <a:sp3d extrusionH="57150">
              <a:bevelT w="50800" h="38100" prst="riblet"/>
            </a:sp3d>
          </a:bodyPr>
          <a:lstStyle/>
          <a:p>
            <a:r>
              <a:rPr lang="en-US" sz="6500" b="1" dirty="0" smtClean="0">
                <a:solidFill>
                  <a:srgbClr val="7030A0"/>
                </a:solidFill>
                <a:latin typeface="Blackadder ITC" pitchFamily="82" charset="0"/>
                <a:cs typeface="MoolBoran" pitchFamily="34" charset="0"/>
              </a:rPr>
              <a:t>Ultrasound used to investigate internal organs…</a:t>
            </a:r>
            <a:endParaRPr lang="en-US" sz="6500" b="1" dirty="0">
              <a:solidFill>
                <a:srgbClr val="7030A0"/>
              </a:solidFill>
              <a:latin typeface="Blackadder ITC" pitchFamily="82" charset="0"/>
              <a:cs typeface="MoolBoran"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93" decel="100000"/>
                                        <p:tgtEl>
                                          <p:spTgt spid="16386"/>
                                        </p:tgtEl>
                                      </p:cBhvr>
                                    </p:animEffect>
                                    <p:animScale>
                                      <p:cBhvr>
                                        <p:cTn id="8" dur="193" decel="100000"/>
                                        <p:tgtEl>
                                          <p:spTgt spid="16386"/>
                                        </p:tgtEl>
                                      </p:cBhvr>
                                      <p:from x="10000" y="10000"/>
                                      <p:to x="200000" y="450000"/>
                                    </p:animScale>
                                    <p:animScale>
                                      <p:cBhvr>
                                        <p:cTn id="9" dur="308" accel="100000" fill="hold">
                                          <p:stCondLst>
                                            <p:cond delay="193"/>
                                          </p:stCondLst>
                                        </p:cTn>
                                        <p:tgtEl>
                                          <p:spTgt spid="16386"/>
                                        </p:tgtEl>
                                      </p:cBhvr>
                                      <p:from x="200000" y="450000"/>
                                      <p:to x="100000" y="100000"/>
                                    </p:animScale>
                                    <p:set>
                                      <p:cBhvr>
                                        <p:cTn id="10" dur="193" fill="hold"/>
                                        <p:tgtEl>
                                          <p:spTgt spid="16386"/>
                                        </p:tgtEl>
                                        <p:attrNameLst>
                                          <p:attrName>ppt_x</p:attrName>
                                        </p:attrNameLst>
                                      </p:cBhvr>
                                      <p:to>
                                        <p:strVal val="(0.5)"/>
                                      </p:to>
                                    </p:set>
                                    <p:anim from="(0.5)" to="(#ppt_x)" calcmode="lin" valueType="num">
                                      <p:cBhvr>
                                        <p:cTn id="11" dur="308" accel="100000" fill="hold">
                                          <p:stCondLst>
                                            <p:cond delay="193"/>
                                          </p:stCondLst>
                                        </p:cTn>
                                        <p:tgtEl>
                                          <p:spTgt spid="16386"/>
                                        </p:tgtEl>
                                        <p:attrNameLst>
                                          <p:attrName>ppt_x</p:attrName>
                                        </p:attrNameLst>
                                      </p:cBhvr>
                                    </p:anim>
                                    <p:set>
                                      <p:cBhvr>
                                        <p:cTn id="12" dur="193" fill="hold"/>
                                        <p:tgtEl>
                                          <p:spTgt spid="16386"/>
                                        </p:tgtEl>
                                        <p:attrNameLst>
                                          <p:attrName>ppt_y</p:attrName>
                                        </p:attrNameLst>
                                      </p:cBhvr>
                                      <p:to>
                                        <p:strVal val="(#ppt_y+0.4)"/>
                                      </p:to>
                                    </p:set>
                                    <p:anim from="(#ppt_y+0.4)" to="(#ppt_y)" calcmode="lin" valueType="num">
                                      <p:cBhvr>
                                        <p:cTn id="13" dur="308" accel="100000" fill="hold">
                                          <p:stCondLst>
                                            <p:cond delay="193"/>
                                          </p:stCondLst>
                                        </p:cTn>
                                        <p:tgtEl>
                                          <p:spTgt spid="16386"/>
                                        </p:tgtEl>
                                        <p:attrNameLst>
                                          <p:attrName>ppt_y</p:attrName>
                                        </p:attrNameLst>
                                      </p:cBhvr>
                                    </p:anim>
                                  </p:childTnLst>
                                </p:cTn>
                              </p:par>
                            </p:childTnLst>
                          </p:cTn>
                        </p:par>
                        <p:par>
                          <p:cTn id="14" fill="hold">
                            <p:stCondLst>
                              <p:cond delay="500"/>
                            </p:stCondLst>
                            <p:childTnLst>
                              <p:par>
                                <p:cTn id="15" presetID="25" presetClass="entr" presetSubtype="0" fill="hold" nodeType="afterEffect">
                                  <p:stCondLst>
                                    <p:cond delay="0"/>
                                  </p:stCondLst>
                                  <p:childTnLst>
                                    <p:set>
                                      <p:cBhvr>
                                        <p:cTn id="16" dur="1" fill="hold">
                                          <p:stCondLst>
                                            <p:cond delay="0"/>
                                          </p:stCondLst>
                                        </p:cTn>
                                        <p:tgtEl>
                                          <p:spTgt spid="16390"/>
                                        </p:tgtEl>
                                        <p:attrNameLst>
                                          <p:attrName>style.visibility</p:attrName>
                                        </p:attrNameLst>
                                      </p:cBhvr>
                                      <p:to>
                                        <p:strVal val="visible"/>
                                      </p:to>
                                    </p:set>
                                    <p:anim calcmode="lin" valueType="num">
                                      <p:cBhvr>
                                        <p:cTn id="17" dur="500" decel="50000" fill="hold">
                                          <p:stCondLst>
                                            <p:cond delay="0"/>
                                          </p:stCondLst>
                                        </p:cTn>
                                        <p:tgtEl>
                                          <p:spTgt spid="1639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39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390"/>
                                        </p:tgtEl>
                                        <p:attrNameLst>
                                          <p:attrName>ppt_w</p:attrName>
                                        </p:attrNameLst>
                                      </p:cBhvr>
                                      <p:tavLst>
                                        <p:tav tm="0">
                                          <p:val>
                                            <p:strVal val="#ppt_w*.05"/>
                                          </p:val>
                                        </p:tav>
                                        <p:tav tm="100000">
                                          <p:val>
                                            <p:strVal val="#ppt_w"/>
                                          </p:val>
                                        </p:tav>
                                      </p:tavLst>
                                    </p:anim>
                                    <p:anim calcmode="lin" valueType="num">
                                      <p:cBhvr>
                                        <p:cTn id="20" dur="1000" fill="hold"/>
                                        <p:tgtEl>
                                          <p:spTgt spid="1639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39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39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39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390"/>
                                        </p:tgtEl>
                                      </p:cBhvr>
                                    </p:animEffect>
                                  </p:childTnLst>
                                </p:cTn>
                              </p:par>
                            </p:childTnLst>
                          </p:cTn>
                        </p:par>
                        <p:par>
                          <p:cTn id="25" fill="hold">
                            <p:stCondLst>
                              <p:cond delay="1500"/>
                            </p:stCondLst>
                            <p:childTnLst>
                              <p:par>
                                <p:cTn id="26" presetID="56" presetClass="entr" presetSubtype="0" fill="hold" grpId="0" nodeType="afterEffect">
                                  <p:stCondLst>
                                    <p:cond delay="0"/>
                                  </p:stCondLst>
                                  <p:iterate type="lt">
                                    <p:tmPct val="3000"/>
                                  </p:iterate>
                                  <p:childTnLst>
                                    <p:set>
                                      <p:cBhvr>
                                        <p:cTn id="27" dur="1" fill="hold">
                                          <p:stCondLst>
                                            <p:cond delay="0"/>
                                          </p:stCondLst>
                                        </p:cTn>
                                        <p:tgtEl>
                                          <p:spTgt spid="16387">
                                            <p:txEl>
                                              <p:pRg st="0" end="0"/>
                                            </p:txEl>
                                          </p:spTgt>
                                        </p:tgtEl>
                                        <p:attrNameLst>
                                          <p:attrName>style.visibility</p:attrName>
                                        </p:attrNameLst>
                                      </p:cBhvr>
                                      <p:to>
                                        <p:strVal val="visible"/>
                                      </p:to>
                                    </p:set>
                                    <p:anim by="(-#ppt_w*2)" calcmode="lin" valueType="num">
                                      <p:cBhvr rctx="PPT">
                                        <p:cTn id="28" dur="500" autoRev="1" fill="hold">
                                          <p:stCondLst>
                                            <p:cond delay="0"/>
                                          </p:stCondLst>
                                        </p:cTn>
                                        <p:tgtEl>
                                          <p:spTgt spid="16387">
                                            <p:txEl>
                                              <p:pRg st="0" end="0"/>
                                            </p:txEl>
                                          </p:spTgt>
                                        </p:tgtEl>
                                        <p:attrNameLst>
                                          <p:attrName>ppt_w</p:attrName>
                                        </p:attrNameLst>
                                      </p:cBhvr>
                                    </p:anim>
                                    <p:anim by="(#ppt_w*0.50)" calcmode="lin" valueType="num">
                                      <p:cBhvr>
                                        <p:cTn id="29" dur="500" decel="50000" autoRev="1" fill="hold">
                                          <p:stCondLst>
                                            <p:cond delay="0"/>
                                          </p:stCondLst>
                                        </p:cTn>
                                        <p:tgtEl>
                                          <p:spTgt spid="16387">
                                            <p:txEl>
                                              <p:pRg st="0" end="0"/>
                                            </p:txEl>
                                          </p:spTgt>
                                        </p:tgtEl>
                                        <p:attrNameLst>
                                          <p:attrName>ppt_x</p:attrName>
                                        </p:attrNameLst>
                                      </p:cBhvr>
                                    </p:anim>
                                    <p:anim from="(-#ppt_h/2)" to="(#ppt_y)" calcmode="lin" valueType="num">
                                      <p:cBhvr>
                                        <p:cTn id="30" dur="1000" fill="hold">
                                          <p:stCondLst>
                                            <p:cond delay="0"/>
                                          </p:stCondLst>
                                        </p:cTn>
                                        <p:tgtEl>
                                          <p:spTgt spid="16387">
                                            <p:txEl>
                                              <p:pRg st="0" end="0"/>
                                            </p:txEl>
                                          </p:spTgt>
                                        </p:tgtEl>
                                        <p:attrNameLst>
                                          <p:attrName>ppt_y</p:attrName>
                                        </p:attrNameLst>
                                      </p:cBhvr>
                                    </p:anim>
                                    <p:animRot by="21600000">
                                      <p:cBhvr>
                                        <p:cTn id="31" dur="1000" fill="hold">
                                          <p:stCondLst>
                                            <p:cond delay="0"/>
                                          </p:stCondLst>
                                        </p:cTn>
                                        <p:tgtEl>
                                          <p:spTgt spid="1638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381000"/>
            <a:ext cx="8153400" cy="1894362"/>
          </a:xfrm>
        </p:spPr>
        <p:txBody>
          <a:bodyPr>
            <a:noAutofit/>
          </a:bodyPr>
          <a:lstStyle/>
          <a:p>
            <a:r>
              <a:rPr lang="en-US" sz="5400" i="1" dirty="0" smtClean="0">
                <a:solidFill>
                  <a:srgbClr val="6600CC"/>
                </a:solidFill>
                <a:latin typeface="Lucida Calligraphy" pitchFamily="66" charset="0"/>
              </a:rPr>
              <a:t>Ultrasonography…</a:t>
            </a:r>
            <a:br>
              <a:rPr lang="en-US" sz="5400" i="1" dirty="0" smtClean="0">
                <a:solidFill>
                  <a:srgbClr val="6600CC"/>
                </a:solidFill>
                <a:latin typeface="Lucida Calligraphy" pitchFamily="66" charset="0"/>
              </a:rPr>
            </a:br>
            <a:endParaRPr lang="en-US" sz="5400" i="1" dirty="0">
              <a:solidFill>
                <a:srgbClr val="6600CC"/>
              </a:solidFill>
              <a:latin typeface="Lucida Calligraphy" pitchFamily="66" charset="0"/>
            </a:endParaRPr>
          </a:p>
        </p:txBody>
      </p:sp>
      <p:sp>
        <p:nvSpPr>
          <p:cNvPr id="5" name="Subtitle 4"/>
          <p:cNvSpPr>
            <a:spLocks noGrp="1"/>
          </p:cNvSpPr>
          <p:nvPr>
            <p:ph type="subTitle" idx="1"/>
          </p:nvPr>
        </p:nvSpPr>
        <p:spPr>
          <a:xfrm>
            <a:off x="2133600" y="1295400"/>
            <a:ext cx="3962400" cy="5410200"/>
          </a:xfrm>
        </p:spPr>
        <p:txBody>
          <a:bodyPr>
            <a:noAutofit/>
          </a:bodyPr>
          <a:lstStyle/>
          <a:p>
            <a:pPr>
              <a:buClr>
                <a:srgbClr val="FF6600"/>
              </a:buClr>
              <a:buSzPct val="80000"/>
              <a:buFont typeface="Wingdings" pitchFamily="2" charset="2"/>
              <a:buChar char="v"/>
            </a:pPr>
            <a:r>
              <a:rPr lang="en-US" sz="2600" dirty="0" smtClean="0">
                <a:solidFill>
                  <a:schemeClr val="tx1">
                    <a:lumMod val="95000"/>
                    <a:lumOff val="5000"/>
                  </a:schemeClr>
                </a:solidFill>
                <a:latin typeface="Monotype Corsiva" pitchFamily="66" charset="0"/>
              </a:rPr>
              <a:t>The technique of obtaining pictures of internal organs of the body by using echoes of ultrasound pulses is called ultrasonography ...and such pictures are called  ultrasound scans.</a:t>
            </a:r>
          </a:p>
          <a:p>
            <a:pPr>
              <a:buClr>
                <a:srgbClr val="FF6600"/>
              </a:buClr>
              <a:buSzPct val="80000"/>
              <a:buFont typeface="Wingdings" pitchFamily="2" charset="2"/>
              <a:buChar char="v"/>
            </a:pPr>
            <a:r>
              <a:rPr lang="en-US" sz="2600" dirty="0" smtClean="0">
                <a:solidFill>
                  <a:schemeClr val="tx1">
                    <a:lumMod val="95000"/>
                    <a:lumOff val="5000"/>
                  </a:schemeClr>
                </a:solidFill>
                <a:latin typeface="Monotype Corsiva" pitchFamily="66" charset="0"/>
              </a:rPr>
              <a:t>A machine  which uses ultrasonic waves for obtaining  images of the internal organs of human body is called ultrasound scanner …</a:t>
            </a:r>
            <a:endParaRPr lang="en-US" sz="2600" dirty="0">
              <a:solidFill>
                <a:schemeClr val="tx1">
                  <a:lumMod val="95000"/>
                  <a:lumOff val="5000"/>
                </a:schemeClr>
              </a:solidFill>
              <a:latin typeface="Monotype Corsiva" pitchFamily="66" charset="0"/>
            </a:endParaRPr>
          </a:p>
        </p:txBody>
      </p:sp>
      <p:pic>
        <p:nvPicPr>
          <p:cNvPr id="1026" name="Picture 2" descr="C:\Users\VICKY\Desktop\PPT PICS !!\voluson 730.jpg"/>
          <p:cNvPicPr>
            <a:picLocks noChangeAspect="1" noChangeArrowheads="1"/>
          </p:cNvPicPr>
          <p:nvPr/>
        </p:nvPicPr>
        <p:blipFill>
          <a:blip r:embed="rId3" cstate="print"/>
          <a:srcRect/>
          <a:stretch>
            <a:fillRect/>
          </a:stretch>
        </p:blipFill>
        <p:spPr bwMode="auto">
          <a:xfrm>
            <a:off x="6248400" y="3505200"/>
            <a:ext cx="2743200" cy="2895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Ultrasound in Emergency Medicine &amp; Critical Care">
            <a:hlinkClick r:id="rId4" tooltip="&quot;Ultrasound in Emergency Medicine &amp; Critical Care&quot; "/>
          </p:cNvPr>
          <p:cNvPicPr/>
          <p:nvPr/>
        </p:nvPicPr>
        <p:blipFill>
          <a:blip r:link="rId5"/>
          <a:srcRect/>
          <a:stretch>
            <a:fillRect/>
          </a:stretch>
        </p:blipFill>
        <p:spPr bwMode="auto">
          <a:xfrm rot="20882842">
            <a:off x="6148722" y="1471044"/>
            <a:ext cx="2590800" cy="15162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par>
                          <p:cTn id="19" fill="hold">
                            <p:stCondLst>
                              <p:cond delay="10600"/>
                            </p:stCondLst>
                            <p:childTnLst>
                              <p:par>
                                <p:cTn id="20" presetID="14"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11100"/>
                            </p:stCondLst>
                            <p:childTnLst>
                              <p:par>
                                <p:cTn id="24" presetID="41" presetClass="entr" presetSubtype="0" fill="hold" nodeType="afterEffect">
                                  <p:stCondLst>
                                    <p:cond delay="0"/>
                                  </p:stCondLst>
                                  <p:iterate type="lt">
                                    <p:tmPct val="10000"/>
                                  </p:iterate>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p:cTn id="26"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8"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xEl>
                                              <p:pRg st="1" end="1"/>
                                            </p:txEl>
                                          </p:spTgt>
                                        </p:tgtEl>
                                      </p:cBhvr>
                                    </p:animEffect>
                                  </p:childTnLst>
                                </p:cTn>
                              </p:par>
                            </p:childTnLst>
                          </p:cTn>
                        </p:par>
                        <p:par>
                          <p:cTn id="31" fill="hold">
                            <p:stCondLst>
                              <p:cond delay="16850"/>
                            </p:stCondLst>
                            <p:childTnLst>
                              <p:par>
                                <p:cTn id="32" presetID="12" presetClass="entr" presetSubtype="4"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slide(fromBottom)">
                                      <p:cBhvr>
                                        <p:cTn id="3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995</TotalTime>
  <Words>628</Words>
  <Application>Microsoft PowerPoint</Application>
  <PresentationFormat>On-screen Show (4:3)</PresentationFormat>
  <Paragraphs>53</Paragraphs>
  <Slides>15</Slides>
  <Notes>6</Notes>
  <HiddenSlides>0</HiddenSlides>
  <MMClips>0</MMClips>
  <ScaleCrop>false</ScaleCrop>
  <HeadingPairs>
    <vt:vector size="4" baseType="variant">
      <vt:variant>
        <vt:lpstr>Theme</vt:lpstr>
      </vt:variant>
      <vt:variant>
        <vt:i4>9</vt:i4>
      </vt:variant>
      <vt:variant>
        <vt:lpstr>Slide Titles</vt:lpstr>
      </vt:variant>
      <vt:variant>
        <vt:i4>15</vt:i4>
      </vt:variant>
    </vt:vector>
  </HeadingPairs>
  <TitlesOfParts>
    <vt:vector size="24" baseType="lpstr">
      <vt:lpstr>Trek</vt:lpstr>
      <vt:lpstr>Flow</vt:lpstr>
      <vt:lpstr>Metro</vt:lpstr>
      <vt:lpstr>Solstice</vt:lpstr>
      <vt:lpstr>Office Theme</vt:lpstr>
      <vt:lpstr>Aspect</vt:lpstr>
      <vt:lpstr>Concourse</vt:lpstr>
      <vt:lpstr>Oriel</vt:lpstr>
      <vt:lpstr>Opulent</vt:lpstr>
      <vt:lpstr>Slide 1</vt:lpstr>
      <vt:lpstr>Slide 2</vt:lpstr>
      <vt:lpstr>Slide 3</vt:lpstr>
      <vt:lpstr>Slide 4</vt:lpstr>
      <vt:lpstr>Slide 5</vt:lpstr>
      <vt:lpstr>What is Ultrasound?</vt:lpstr>
      <vt:lpstr>Uses of Ultrasound in Medicine.... </vt:lpstr>
      <vt:lpstr>Ultrasound used to investigate internal organs…</vt:lpstr>
      <vt:lpstr>Ultrasonography… </vt:lpstr>
      <vt:lpstr>Echocardiography</vt:lpstr>
      <vt:lpstr>ULTRASOUND USED TO BREAK KIDNEY STONES…..</vt:lpstr>
      <vt:lpstr>DEVELOPMENT  OF FETUS ...</vt:lpstr>
      <vt:lpstr>Why Use Ultrasound?</vt:lpstr>
      <vt:lpstr>How Does It Work?</vt:lpstr>
      <vt:lpstr>Thank you……..</vt:lpstr>
    </vt:vector>
  </TitlesOfParts>
  <Company>SCET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Ultrasound in Medicine</dc:title>
  <dc:creator>SCET</dc:creator>
  <cp:lastModifiedBy>VICKY</cp:lastModifiedBy>
  <cp:revision>123</cp:revision>
  <dcterms:created xsi:type="dcterms:W3CDTF">2001-07-25T09:18:10Z</dcterms:created>
  <dcterms:modified xsi:type="dcterms:W3CDTF">2012-10-29T18:04:54Z</dcterms:modified>
</cp:coreProperties>
</file>